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7" r:id="rId2"/>
    <p:sldId id="291" r:id="rId3"/>
    <p:sldId id="315" r:id="rId4"/>
    <p:sldId id="299" r:id="rId5"/>
    <p:sldId id="294" r:id="rId6"/>
    <p:sldId id="293" r:id="rId7"/>
    <p:sldId id="302" r:id="rId8"/>
    <p:sldId id="313" r:id="rId9"/>
    <p:sldId id="305" r:id="rId10"/>
    <p:sldId id="303" r:id="rId11"/>
    <p:sldId id="307" r:id="rId12"/>
    <p:sldId id="309" r:id="rId13"/>
    <p:sldId id="311" r:id="rId14"/>
    <p:sldId id="314" r:id="rId15"/>
    <p:sldId id="312" r:id="rId16"/>
    <p:sldId id="310" r:id="rId17"/>
    <p:sldId id="308" r:id="rId18"/>
    <p:sldId id="306" r:id="rId19"/>
    <p:sldId id="304" r:id="rId20"/>
    <p:sldId id="279" r:id="rId21"/>
    <p:sldId id="300" r:id="rId2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 Sage" initials="ES" lastIdx="1" clrIdx="0">
    <p:extLst>
      <p:ext uri="{19B8F6BF-5375-455C-9EA6-DF929625EA0E}">
        <p15:presenceInfo xmlns:p15="http://schemas.microsoft.com/office/powerpoint/2012/main" userId="fbf364f4d6013f6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28"/>
    <p:restoredTop sz="93415"/>
  </p:normalViewPr>
  <p:slideViewPr>
    <p:cSldViewPr snapToGrid="0" snapToObjects="1">
      <p:cViewPr>
        <p:scale>
          <a:sx n="77" d="100"/>
          <a:sy n="77" d="100"/>
        </p:scale>
        <p:origin x="256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EC8D87-9009-69CC-EC38-DB239D27D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1EA3426-7918-616B-3651-41DC23A404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8EF37B2-62B7-53EE-B417-EC92C4F80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F515-CA87-9D47-8F86-7B9F6C5A1174}" type="datetimeFigureOut">
              <a:rPr kumimoji="1" lang="ja-JP" altLang="en-US" smtClean="0"/>
              <a:t>2023/3/13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630ECDD-F547-D532-8151-93054E2EE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4A01BA0-4A96-F7A3-7629-DE2B07C86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F0F95-CCA6-A946-B758-87A8B8D128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8895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DC8B87-C5EE-C677-5F28-1416121CB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44FCBDE-16D1-7532-DA18-9BB158BD69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068B8F9-8BAB-8DDC-5CC5-1F03AD03D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F515-CA87-9D47-8F86-7B9F6C5A1174}" type="datetimeFigureOut">
              <a:rPr kumimoji="1" lang="ja-JP" altLang="en-US" smtClean="0"/>
              <a:t>2023/3/13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7169910-A1F7-560B-539A-5F5E5F187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F93DF67-4B6D-54A7-349C-7CC145531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F0F95-CCA6-A946-B758-87A8B8D128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5588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E1DA7C1-9463-2E29-405A-6FF7D30C78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CF5155D-3AB3-323C-C4CB-CB5476B5B0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C83A1B7-49FF-07E0-0ABC-2016CBA08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F515-CA87-9D47-8F86-7B9F6C5A1174}" type="datetimeFigureOut">
              <a:rPr kumimoji="1" lang="ja-JP" altLang="en-US" smtClean="0"/>
              <a:t>2023/3/13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FB4B1A5-A322-DA65-6732-835C8F0A7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9489B77-2B18-8352-7B6B-9A2FA6D71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F0F95-CCA6-A946-B758-87A8B8D128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2061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CAC14C-A2A1-758C-6FAE-EA62FC2FF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D7761D-4EFA-7F15-1FFD-59352C41E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FA5DB5-F439-EF7E-87A3-F8B2B9C2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F515-CA87-9D47-8F86-7B9F6C5A1174}" type="datetimeFigureOut">
              <a:rPr kumimoji="1" lang="ja-JP" altLang="en-US" smtClean="0"/>
              <a:t>2023/3/13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82CE258-39BF-D02C-EE34-146C97466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FA0FA6-9FF2-B4B8-54C6-87697328E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F0F95-CCA6-A946-B758-87A8B8D128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1129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F84A97-DF35-4AF5-D0AE-4802C45DA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4A47B9D-4C1D-F343-3993-869AD3CFC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FBFD5CF-3550-3B81-893C-AF4F1E28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F515-CA87-9D47-8F86-7B9F6C5A1174}" type="datetimeFigureOut">
              <a:rPr kumimoji="1" lang="ja-JP" altLang="en-US" smtClean="0"/>
              <a:t>2023/3/13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56A4C42-0E97-C9B3-55FE-6D433531B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EEB9D7-48E9-1301-0B83-2BFC6DB56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F0F95-CCA6-A946-B758-87A8B8D128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4052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9A3EBE-4BDF-1196-2770-C4F398BBE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45E473F-4A79-ECA1-1C32-8E889B0F8D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A4BA15C-929C-99E5-618B-CF1CBE3D5C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51235B-5B40-50BB-EAA3-5390464AE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F515-CA87-9D47-8F86-7B9F6C5A1174}" type="datetimeFigureOut">
              <a:rPr kumimoji="1" lang="ja-JP" altLang="en-US" smtClean="0"/>
              <a:t>2023/3/13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42C14CB-3C45-C382-9CC4-5B640CA9D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690D462-83A1-0FA1-9020-DDA936262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F0F95-CCA6-A946-B758-87A8B8D128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2891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365430-4DDB-CFCF-B35A-C342CFCD2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F871618-AD37-5AE6-C5A8-64B5805C9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8F3DE30-A820-14B9-F532-2F4B3FDF9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EF00675-C97C-B11E-FC68-BD42DB95B6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922F859-CC59-9AF1-E54B-42F877B9A2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051448C-CD97-9E2B-FC98-F0711EB1A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F515-CA87-9D47-8F86-7B9F6C5A1174}" type="datetimeFigureOut">
              <a:rPr kumimoji="1" lang="ja-JP" altLang="en-US" smtClean="0"/>
              <a:t>2023/3/13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73E0589-A6E4-838D-F04D-7EE21B665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087B038-E876-2345-4DE7-BE2C784AC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F0F95-CCA6-A946-B758-87A8B8D128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7952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9A723A-6523-B463-8200-893576995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A94E28E-C44B-C31E-54BC-422EB4060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F515-CA87-9D47-8F86-7B9F6C5A1174}" type="datetimeFigureOut">
              <a:rPr kumimoji="1" lang="ja-JP" altLang="en-US" smtClean="0"/>
              <a:t>2023/3/13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02D5677-D3D2-6534-A526-EF37EC3F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56B4153-62BE-5C53-0E0B-3F3811C38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F0F95-CCA6-A946-B758-87A8B8D128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617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7A5D22D-E31D-5763-DBED-60E6DE725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F515-CA87-9D47-8F86-7B9F6C5A1174}" type="datetimeFigureOut">
              <a:rPr kumimoji="1" lang="ja-JP" altLang="en-US" smtClean="0"/>
              <a:t>2023/3/13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5A34AD8-1E10-E5DF-0049-EA61116F1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9D61EB4-F0FA-AE94-00F2-6EFA6AC0D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F0F95-CCA6-A946-B758-87A8B8D128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1640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C6AF9F-CAC3-BB24-773C-82F18640A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E06D68-0FF0-1D14-6081-6797665C7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27DC093-B250-5859-1CD6-0332AE043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666500C-B99C-28AC-3550-317C39E11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F515-CA87-9D47-8F86-7B9F6C5A1174}" type="datetimeFigureOut">
              <a:rPr kumimoji="1" lang="ja-JP" altLang="en-US" smtClean="0"/>
              <a:t>2023/3/13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8F75810-F920-970F-D833-1B8479EC0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70D6A79-EFA2-1BE1-13A4-E6E732F27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F0F95-CCA6-A946-B758-87A8B8D128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5601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22B276-18D4-FDE2-BB32-5FA0453DE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08A62C0B-9987-00A6-B7F7-EE74180B2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0E11959-79E2-4495-0EC9-9C72860D3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57E3F3A-5C54-6CC4-547C-75053D070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F515-CA87-9D47-8F86-7B9F6C5A1174}" type="datetimeFigureOut">
              <a:rPr kumimoji="1" lang="ja-JP" altLang="en-US" smtClean="0"/>
              <a:t>2023/3/13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8447F20-DFBC-ED67-699F-23778EFAD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8927CF3-0EDD-BE7F-A27A-2584F7EDA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F0F95-CCA6-A946-B758-87A8B8D128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9112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34D2E9D-D98F-325D-C7C2-E13DCC062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CCEE6C4-479B-9642-4AEA-810BD1627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036FAD-1A7C-7861-3893-AE67D156CD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CF515-CA87-9D47-8F86-7B9F6C5A1174}" type="datetimeFigureOut">
              <a:rPr kumimoji="1" lang="ja-JP" altLang="en-US" smtClean="0"/>
              <a:t>2023/3/13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F6E0C5E-1BAE-6F3A-D2E0-234AA59702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AF4306F-2650-4EEE-5B71-D01D4D881A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F0F95-CCA6-A946-B758-87A8B8D128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928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7B6E448-02D2-89A0-15DF-2B85117902BA}"/>
              </a:ext>
            </a:extLst>
          </p:cNvPr>
          <p:cNvSpPr txBox="1"/>
          <p:nvPr/>
        </p:nvSpPr>
        <p:spPr>
          <a:xfrm>
            <a:off x="-1" y="1304704"/>
            <a:ext cx="12192001" cy="3535583"/>
          </a:xfrm>
          <a:prstGeom prst="rect">
            <a:avLst/>
          </a:prstGeom>
          <a:noFill/>
          <a:effectLst>
            <a:outerShdw blurRad="50800" dist="508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9600" b="1">
                <a:solidFill>
                  <a:srgbClr val="000000">
                    <a:alpha val="65000"/>
                  </a:srgb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スライド</a:t>
            </a:r>
            <a:r>
              <a:rPr lang="en-US" altLang="ja-JP" sz="9600" b="1" dirty="0">
                <a:solidFill>
                  <a:srgbClr val="000000">
                    <a:alpha val="65000"/>
                  </a:srgb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9600" b="1">
                <a:solidFill>
                  <a:srgbClr val="000000">
                    <a:alpha val="65000"/>
                  </a:srgb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２・３</a:t>
            </a:r>
            <a:endParaRPr lang="en-US" altLang="ja-JP" sz="9600" b="1" dirty="0">
              <a:solidFill>
                <a:srgbClr val="000000">
                  <a:alpha val="65000"/>
                </a:srgb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9600" b="1">
                <a:solidFill>
                  <a:srgbClr val="000000">
                    <a:alpha val="65000"/>
                  </a:srgb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完成サンプルです</a:t>
            </a:r>
          </a:p>
        </p:txBody>
      </p:sp>
    </p:spTree>
    <p:extLst>
      <p:ext uri="{BB962C8B-B14F-4D97-AF65-F5344CB8AC3E}">
        <p14:creationId xmlns:p14="http://schemas.microsoft.com/office/powerpoint/2010/main" val="3936105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12BAC11-7F7D-687A-7033-97D2C8AE9B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" r="-150" b="15662"/>
          <a:stretch/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C20E139-55A9-7C99-6307-447E41413913}"/>
              </a:ext>
            </a:extLst>
          </p:cNvPr>
          <p:cNvSpPr txBox="1"/>
          <p:nvPr/>
        </p:nvSpPr>
        <p:spPr>
          <a:xfrm>
            <a:off x="2219310" y="1"/>
            <a:ext cx="77525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8000"/>
              <a:t>沖縄料理の昆布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DFBA3ED-26EE-8935-27E6-7C34014D93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9081" y="5421401"/>
            <a:ext cx="3365500" cy="1177925"/>
          </a:xfrm>
          <a:prstGeom prst="rect">
            <a:avLst/>
          </a:prstGeom>
        </p:spPr>
      </p:pic>
      <p:pic>
        <p:nvPicPr>
          <p:cNvPr id="4" name="Audio Recording 2023/02/27 1:12:55" descr="Audio Recording 2023/02/27 1:12:55">
            <a:hlinkClick r:id="" action="ppaction://media"/>
            <a:extLst>
              <a:ext uri="{FF2B5EF4-FFF2-40B4-BE49-F238E27FC236}">
                <a16:creationId xmlns:a16="http://schemas.microsoft.com/office/drawing/2014/main" id="{4C1EA97B-0019-5978-31A6-829C8CF4EF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08914" y="2080108"/>
            <a:ext cx="2010611" cy="201061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800EEB1-8037-8FA9-D176-CFF3FFDA26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7781" y="2419527"/>
            <a:ext cx="4876800" cy="27432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4DCFD50-2994-6A99-4F0B-621385841057}"/>
              </a:ext>
            </a:extLst>
          </p:cNvPr>
          <p:cNvSpPr/>
          <p:nvPr/>
        </p:nvSpPr>
        <p:spPr>
          <a:xfrm>
            <a:off x="2791069" y="4129549"/>
            <a:ext cx="3628456" cy="2416534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ja-JP" altLang="en-US" sz="4800" b="1"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④</a:t>
            </a:r>
            <a:r>
              <a:rPr lang="en-US" altLang="ja-JP" sz="4000" b="1" dirty="0">
                <a:solidFill>
                  <a:schemeClr val="accent1">
                    <a:lumMod val="7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3200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月号</a:t>
            </a:r>
            <a:r>
              <a:rPr lang="en-US" altLang="ja-JP" sz="3200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(2023)</a:t>
            </a:r>
          </a:p>
          <a:p>
            <a:pPr algn="ctr"/>
            <a:r>
              <a:rPr lang="ja-JP" altLang="en-US" sz="3200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掲載分</a:t>
            </a:r>
            <a:endParaRPr lang="en-US" altLang="ja-JP" b="1" dirty="0">
              <a:solidFill>
                <a:schemeClr val="bg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endParaRPr lang="en-US" altLang="ja-JP" b="1" dirty="0">
              <a:solidFill>
                <a:schemeClr val="bg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⑨「挿入」タブを選択</a:t>
            </a:r>
            <a:endParaRPr lang="en-US" altLang="ja-JP" b="1" dirty="0">
              <a:solidFill>
                <a:schemeClr val="bg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⑩「図形」を選択</a:t>
            </a:r>
            <a:endParaRPr lang="en-US" altLang="ja-JP" b="1" dirty="0">
              <a:solidFill>
                <a:schemeClr val="bg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⑪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吹き出しを選択</a:t>
            </a:r>
            <a:endParaRPr lang="en-US" altLang="ja-JP" b="1" dirty="0">
              <a:solidFill>
                <a:schemeClr val="bg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77A5A22-81FB-DE76-83E7-93E161A3B9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91140" y="-1879500"/>
            <a:ext cx="3998342" cy="303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4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125E-6 3.51852E-6 C -0.09199 0.01875 -0.18386 0.03726 -0.22266 0.1162 C -0.26159 0.19502 -0.19792 0.41782 -0.23334 0.47233 C -0.26856 0.52673 -0.39056 0.39016 -0.4347 0.44305 C -0.47884 0.49664 -0.45762 0.75972 -0.49824 0.79224 C -0.539 0.825 -0.6308 0.63125 -0.67845 0.63946 C -0.72617 0.64791 -0.74558 0.83588 -0.78444 0.84317 C -0.82331 0.85046 -0.87637 0.69155 -0.91172 0.68333 C -0.94694 0.67453 -0.97995 0.78136 -0.99642 0.79224 C -1.01296 0.80312 -1.00586 0.76088 -1.01061 0.74849 C -1.01537 0.73669 -1.02005 0.72824 -1.02461 0.71956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30" y="42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12BAC11-7F7D-687A-7033-97D2C8AE9B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" r="-150" b="15662"/>
          <a:stretch/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C20E139-55A9-7C99-6307-447E41413913}"/>
              </a:ext>
            </a:extLst>
          </p:cNvPr>
          <p:cNvSpPr txBox="1"/>
          <p:nvPr/>
        </p:nvSpPr>
        <p:spPr>
          <a:xfrm>
            <a:off x="2219310" y="1"/>
            <a:ext cx="77525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8000"/>
              <a:t>沖縄料理の昆布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DFBA3ED-26EE-8935-27E6-7C34014D93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9081" y="5421401"/>
            <a:ext cx="3365500" cy="117792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9AB96C2-18FB-6052-62CF-25596359DD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7781" y="2419527"/>
            <a:ext cx="4876800" cy="27432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2DB5944-6AAC-87A7-6B70-E928314AB6BF}"/>
              </a:ext>
            </a:extLst>
          </p:cNvPr>
          <p:cNvSpPr/>
          <p:nvPr/>
        </p:nvSpPr>
        <p:spPr>
          <a:xfrm>
            <a:off x="1869270" y="3622808"/>
            <a:ext cx="4876800" cy="3084561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ja-JP" altLang="en-US" sz="4800" b="1"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④</a:t>
            </a:r>
            <a:r>
              <a:rPr lang="en-US" altLang="ja-JP" sz="4000" b="1" dirty="0">
                <a:solidFill>
                  <a:schemeClr val="accent1">
                    <a:lumMod val="7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3200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月号</a:t>
            </a:r>
            <a:r>
              <a:rPr lang="en-US" altLang="ja-JP" sz="3200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(2023)</a:t>
            </a:r>
          </a:p>
          <a:p>
            <a:pPr algn="ctr"/>
            <a:r>
              <a:rPr lang="ja-JP" altLang="en-US" sz="3200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掲載分</a:t>
            </a:r>
            <a:endParaRPr lang="en-US" altLang="ja-JP" b="1" dirty="0">
              <a:solidFill>
                <a:schemeClr val="bg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⑫「図形の書式」で色・線などを整える</a:t>
            </a:r>
            <a:endParaRPr lang="en-US" altLang="ja-JP" b="1" dirty="0">
              <a:solidFill>
                <a:schemeClr val="bg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⑬「アニメーション」タプを選択</a:t>
            </a:r>
            <a:endParaRPr lang="en-US" altLang="ja-JP" b="1" dirty="0">
              <a:solidFill>
                <a:schemeClr val="bg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⑭⑮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「アニメーション」を選択</a:t>
            </a:r>
            <a:endParaRPr lang="en-US" altLang="ja-JP" b="1" dirty="0">
              <a:solidFill>
                <a:schemeClr val="bg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⑯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アニメーションを付けるオプジェクト</a:t>
            </a:r>
            <a:endParaRPr lang="en-US" altLang="ja-JP" b="1" dirty="0">
              <a:solidFill>
                <a:schemeClr val="bg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　　　（ここでは吹き出し）を選択</a:t>
            </a:r>
            <a:endParaRPr lang="en-US" altLang="ja-JP" b="1" dirty="0">
              <a:solidFill>
                <a:schemeClr val="bg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⑰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「開始効果」を選択</a:t>
            </a:r>
          </a:p>
        </p:txBody>
      </p:sp>
      <p:pic>
        <p:nvPicPr>
          <p:cNvPr id="4" name="Audio Recording 2023/02/27 1:12:55" descr="Audio Recording 2023/02/27 1:12:55">
            <a:hlinkClick r:id="" action="ppaction://media"/>
            <a:extLst>
              <a:ext uri="{FF2B5EF4-FFF2-40B4-BE49-F238E27FC236}">
                <a16:creationId xmlns:a16="http://schemas.microsoft.com/office/drawing/2014/main" id="{4C1EA97B-0019-5978-31A6-829C8CF4EF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08759" y="2229886"/>
            <a:ext cx="2010611" cy="2010611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577A5A22-81FB-DE76-83E7-93E161A3B9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91140" y="-1879500"/>
            <a:ext cx="3998342" cy="3033663"/>
          </a:xfrm>
          <a:prstGeom prst="rect">
            <a:avLst/>
          </a:prstGeom>
        </p:spPr>
      </p:pic>
      <p:sp>
        <p:nvSpPr>
          <p:cNvPr id="6" name="角丸四角形吹き出し 5">
            <a:extLst>
              <a:ext uri="{FF2B5EF4-FFF2-40B4-BE49-F238E27FC236}">
                <a16:creationId xmlns:a16="http://schemas.microsoft.com/office/drawing/2014/main" id="{14DCAAC1-B189-680F-63AB-03D362609081}"/>
              </a:ext>
            </a:extLst>
          </p:cNvPr>
          <p:cNvSpPr/>
          <p:nvPr/>
        </p:nvSpPr>
        <p:spPr>
          <a:xfrm>
            <a:off x="792748" y="1438408"/>
            <a:ext cx="3657600" cy="2069432"/>
          </a:xfrm>
          <a:prstGeom prst="wedgeRoundRectCallout">
            <a:avLst>
              <a:gd name="adj1" fmla="val -39676"/>
              <a:gd name="adj2" fmla="val 90406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/>
              <a:t>昆布は</a:t>
            </a:r>
            <a:endParaRPr kumimoji="1" lang="en-US" altLang="ja-JP" sz="4000" b="1" dirty="0"/>
          </a:p>
          <a:p>
            <a:pPr algn="ctr"/>
            <a:r>
              <a:rPr kumimoji="1" lang="ja-JP" altLang="en-US" sz="4000" b="1"/>
              <a:t>北前船で</a:t>
            </a:r>
            <a:endParaRPr kumimoji="1" lang="en-US" altLang="ja-JP" sz="4000" b="1" dirty="0"/>
          </a:p>
          <a:p>
            <a:pPr algn="ctr"/>
            <a:r>
              <a:rPr lang="ja-JP" altLang="en-US" sz="4000" b="1"/>
              <a:t>運ばれたよ！</a:t>
            </a:r>
            <a:endParaRPr kumimoji="1" lang="ja-JP" altLang="en-US" sz="4000" b="1"/>
          </a:p>
        </p:txBody>
      </p:sp>
    </p:spTree>
    <p:extLst>
      <p:ext uri="{BB962C8B-B14F-4D97-AF65-F5344CB8AC3E}">
        <p14:creationId xmlns:p14="http://schemas.microsoft.com/office/powerpoint/2010/main" val="259624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125E-6 3.51852E-6 C -0.09199 0.01875 -0.18386 0.03726 -0.22266 0.1162 C -0.26159 0.19502 -0.19792 0.41782 -0.23334 0.47233 C -0.26856 0.52673 -0.39056 0.39016 -0.4347 0.44305 C -0.47884 0.49664 -0.45762 0.75972 -0.49824 0.79224 C -0.539 0.825 -0.6308 0.63125 -0.67845 0.63946 C -0.72617 0.64791 -0.74558 0.83588 -0.78444 0.84317 C -0.82331 0.85046 -0.87637 0.69155 -0.91172 0.68333 C -0.94694 0.67453 -0.97995 0.78136 -0.99642 0.79224 C -1.01296 0.80312 -1.00586 0.76088 -1.01061 0.74849 C -1.01537 0.73669 -1.02005 0.72824 -1.02461 0.71956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30" y="42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12BAC11-7F7D-687A-7033-97D2C8AE9B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" r="-150" b="15662"/>
          <a:stretch/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C20E139-55A9-7C99-6307-447E41413913}"/>
              </a:ext>
            </a:extLst>
          </p:cNvPr>
          <p:cNvSpPr txBox="1"/>
          <p:nvPr/>
        </p:nvSpPr>
        <p:spPr>
          <a:xfrm>
            <a:off x="2219310" y="1"/>
            <a:ext cx="77525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8000"/>
              <a:t>沖縄料理の昆布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DFBA3ED-26EE-8935-27E6-7C34014D93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9081" y="5421401"/>
            <a:ext cx="3365500" cy="117792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A6E3EA3-1659-0C7E-6E7D-E0F2DF6A77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1060" y="2473124"/>
            <a:ext cx="4876800" cy="27432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6DBBC8D-D541-EA9A-9990-4D67DF16EDD2}"/>
              </a:ext>
            </a:extLst>
          </p:cNvPr>
          <p:cNvSpPr/>
          <p:nvPr/>
        </p:nvSpPr>
        <p:spPr>
          <a:xfrm>
            <a:off x="112294" y="3844724"/>
            <a:ext cx="6986328" cy="2947142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ja-JP" altLang="en-US" sz="4800" b="1"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④</a:t>
            </a:r>
            <a:r>
              <a:rPr lang="en-US" altLang="ja-JP" sz="4000" b="1" dirty="0">
                <a:solidFill>
                  <a:schemeClr val="accent1">
                    <a:lumMod val="7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3200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月号</a:t>
            </a:r>
            <a:r>
              <a:rPr lang="en-US" altLang="ja-JP" sz="3200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(2023)</a:t>
            </a:r>
          </a:p>
          <a:p>
            <a:pPr algn="ctr"/>
            <a:r>
              <a:rPr lang="ja-JP" altLang="en-US" sz="3200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掲載分</a:t>
            </a:r>
            <a:endParaRPr lang="en-US" altLang="ja-JP" b="1" dirty="0">
              <a:solidFill>
                <a:schemeClr val="bg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⑰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「開始効果」を選択</a:t>
            </a:r>
            <a:endParaRPr lang="en-US" altLang="ja-JP" b="1" dirty="0">
              <a:solidFill>
                <a:schemeClr val="bg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⑱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「ズーム」を選択</a:t>
            </a:r>
            <a:endParaRPr lang="en-US" altLang="ja-JP" b="1" dirty="0">
              <a:solidFill>
                <a:schemeClr val="bg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⑲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アニメーションウィンドウのリストから、アニメーションを</a:t>
            </a:r>
            <a:endParaRPr lang="en-US" altLang="ja-JP" b="1" dirty="0">
              <a:solidFill>
                <a:schemeClr val="bg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　　　付与したオプジェクト（吹き出し）を選択</a:t>
            </a:r>
            <a:endParaRPr lang="en-US" altLang="ja-JP" b="1" dirty="0">
              <a:solidFill>
                <a:schemeClr val="bg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⑳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矢印でアニメーションの順番を繰り上げる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(2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番目にする） </a:t>
            </a:r>
            <a:endParaRPr lang="en-US" altLang="ja-JP" b="1" dirty="0">
              <a:solidFill>
                <a:schemeClr val="bg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㉑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タイミングを「直前の動作の後」、継続時間は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0.5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秒程度</a:t>
            </a:r>
          </a:p>
        </p:txBody>
      </p:sp>
      <p:pic>
        <p:nvPicPr>
          <p:cNvPr id="4" name="Audio Recording 2023/02/27 1:12:55" descr="Audio Recording 2023/02/27 1:12:55">
            <a:hlinkClick r:id="" action="ppaction://media"/>
            <a:extLst>
              <a:ext uri="{FF2B5EF4-FFF2-40B4-BE49-F238E27FC236}">
                <a16:creationId xmlns:a16="http://schemas.microsoft.com/office/drawing/2014/main" id="{4C1EA97B-0019-5978-31A6-829C8CF4EF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00398" y="2473124"/>
            <a:ext cx="2010611" cy="2010611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577A5A22-81FB-DE76-83E7-93E161A3B9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91140" y="-1879500"/>
            <a:ext cx="3998342" cy="3033663"/>
          </a:xfrm>
          <a:prstGeom prst="rect">
            <a:avLst/>
          </a:prstGeom>
        </p:spPr>
      </p:pic>
      <p:sp>
        <p:nvSpPr>
          <p:cNvPr id="6" name="角丸四角形吹き出し 5">
            <a:extLst>
              <a:ext uri="{FF2B5EF4-FFF2-40B4-BE49-F238E27FC236}">
                <a16:creationId xmlns:a16="http://schemas.microsoft.com/office/drawing/2014/main" id="{14DCAAC1-B189-680F-63AB-03D362609081}"/>
              </a:ext>
            </a:extLst>
          </p:cNvPr>
          <p:cNvSpPr/>
          <p:nvPr/>
        </p:nvSpPr>
        <p:spPr>
          <a:xfrm>
            <a:off x="792748" y="1438408"/>
            <a:ext cx="3657600" cy="2069432"/>
          </a:xfrm>
          <a:prstGeom prst="wedgeRoundRectCallout">
            <a:avLst>
              <a:gd name="adj1" fmla="val -39676"/>
              <a:gd name="adj2" fmla="val 90406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/>
              <a:t>昆布は</a:t>
            </a:r>
            <a:endParaRPr kumimoji="1" lang="en-US" altLang="ja-JP" sz="4000" b="1" dirty="0"/>
          </a:p>
          <a:p>
            <a:pPr algn="ctr"/>
            <a:r>
              <a:rPr kumimoji="1" lang="ja-JP" altLang="en-US" sz="4000" b="1"/>
              <a:t>北前船で</a:t>
            </a:r>
            <a:endParaRPr kumimoji="1" lang="en-US" altLang="ja-JP" sz="4000" b="1" dirty="0"/>
          </a:p>
          <a:p>
            <a:pPr algn="ctr"/>
            <a:r>
              <a:rPr lang="ja-JP" altLang="en-US" sz="4000" b="1"/>
              <a:t>運ばれたよ！</a:t>
            </a:r>
            <a:endParaRPr kumimoji="1" lang="ja-JP" altLang="en-US" sz="4000" b="1"/>
          </a:p>
        </p:txBody>
      </p:sp>
    </p:spTree>
    <p:extLst>
      <p:ext uri="{BB962C8B-B14F-4D97-AF65-F5344CB8AC3E}">
        <p14:creationId xmlns:p14="http://schemas.microsoft.com/office/powerpoint/2010/main" val="300131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125E-6 3.51852E-6 C -0.09199 0.01875 -0.18386 0.03726 -0.22266 0.1162 C -0.26159 0.19502 -0.19792 0.41782 -0.23334 0.47233 C -0.26856 0.52673 -0.39056 0.39016 -0.4347 0.44305 C -0.47884 0.49664 -0.45762 0.75972 -0.49824 0.79224 C -0.539 0.825 -0.6308 0.63125 -0.67845 0.63946 C -0.72617 0.64791 -0.74558 0.83588 -0.78444 0.84317 C -0.82331 0.85046 -0.87637 0.69155 -0.91172 0.68333 C -0.94694 0.67453 -0.97995 0.78136 -0.99642 0.79224 C -1.01296 0.80312 -1.00586 0.76088 -1.01061 0.74849 C -1.01537 0.73669 -1.02005 0.72824 -1.02461 0.71956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30" y="42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12BAC11-7F7D-687A-7033-97D2C8AE9B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" r="-150" b="15662"/>
          <a:stretch/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C20E139-55A9-7C99-6307-447E41413913}"/>
              </a:ext>
            </a:extLst>
          </p:cNvPr>
          <p:cNvSpPr txBox="1"/>
          <p:nvPr/>
        </p:nvSpPr>
        <p:spPr>
          <a:xfrm>
            <a:off x="2219310" y="1"/>
            <a:ext cx="77525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8000"/>
              <a:t>沖縄料理の昆布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DFBA3ED-26EE-8935-27E6-7C34014D93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9081" y="5421401"/>
            <a:ext cx="3365500" cy="117792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5C1CA0C-C2CD-C1DF-A20C-75DC651F2F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7781" y="2419527"/>
            <a:ext cx="4876800" cy="27432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22778EF-5F6A-E2E9-47AC-880B91DEBD1A}"/>
              </a:ext>
            </a:extLst>
          </p:cNvPr>
          <p:cNvSpPr/>
          <p:nvPr/>
        </p:nvSpPr>
        <p:spPr>
          <a:xfrm>
            <a:off x="2000398" y="3856127"/>
            <a:ext cx="4580681" cy="2743199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ja-JP" altLang="en-US" sz="4800" b="1"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④</a:t>
            </a:r>
            <a:r>
              <a:rPr lang="en-US" altLang="ja-JP" sz="4000" b="1" dirty="0">
                <a:solidFill>
                  <a:schemeClr val="accent1">
                    <a:lumMod val="7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3200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月号</a:t>
            </a:r>
            <a:r>
              <a:rPr lang="en-US" altLang="ja-JP" sz="3200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(2023)</a:t>
            </a:r>
          </a:p>
          <a:p>
            <a:pPr algn="ctr"/>
            <a:r>
              <a:rPr lang="ja-JP" altLang="en-US" sz="3200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掲載分</a:t>
            </a:r>
            <a:endParaRPr lang="en-US" altLang="ja-JP" sz="3200" b="1" dirty="0">
              <a:solidFill>
                <a:schemeClr val="bg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endParaRPr lang="en-US" altLang="ja-JP" b="1" dirty="0">
              <a:solidFill>
                <a:schemeClr val="bg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㉒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リストから、録音した</a:t>
            </a:r>
            <a:endParaRPr lang="en-US" altLang="ja-JP" b="1" dirty="0">
              <a:solidFill>
                <a:schemeClr val="bg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　　　コメントのデータを選択</a:t>
            </a:r>
            <a:endParaRPr lang="en-US" altLang="ja-JP" b="1" dirty="0">
              <a:solidFill>
                <a:schemeClr val="bg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㉓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タイミングを「直前の動作の後」 </a:t>
            </a:r>
            <a:endParaRPr lang="en-US" altLang="ja-JP" b="1" dirty="0">
              <a:solidFill>
                <a:schemeClr val="bg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㉔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スピーカーマークをズらし設定完了</a:t>
            </a:r>
          </a:p>
        </p:txBody>
      </p:sp>
      <p:pic>
        <p:nvPicPr>
          <p:cNvPr id="4" name="Audio Recording 2023/02/27 1:12:55" descr="Audio Recording 2023/02/27 1:12:55">
            <a:hlinkClick r:id="" action="ppaction://media"/>
            <a:extLst>
              <a:ext uri="{FF2B5EF4-FFF2-40B4-BE49-F238E27FC236}">
                <a16:creationId xmlns:a16="http://schemas.microsoft.com/office/drawing/2014/main" id="{4C1EA97B-0019-5978-31A6-829C8CF4EF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50348" y="2473124"/>
            <a:ext cx="2010611" cy="2010611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577A5A22-81FB-DE76-83E7-93E161A3B9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91140" y="-1879500"/>
            <a:ext cx="3998342" cy="3033663"/>
          </a:xfrm>
          <a:prstGeom prst="rect">
            <a:avLst/>
          </a:prstGeom>
        </p:spPr>
      </p:pic>
      <p:sp>
        <p:nvSpPr>
          <p:cNvPr id="6" name="角丸四角形吹き出し 5">
            <a:extLst>
              <a:ext uri="{FF2B5EF4-FFF2-40B4-BE49-F238E27FC236}">
                <a16:creationId xmlns:a16="http://schemas.microsoft.com/office/drawing/2014/main" id="{14DCAAC1-B189-680F-63AB-03D362609081}"/>
              </a:ext>
            </a:extLst>
          </p:cNvPr>
          <p:cNvSpPr/>
          <p:nvPr/>
        </p:nvSpPr>
        <p:spPr>
          <a:xfrm>
            <a:off x="792748" y="1438408"/>
            <a:ext cx="3657600" cy="2069432"/>
          </a:xfrm>
          <a:prstGeom prst="wedgeRoundRectCallout">
            <a:avLst>
              <a:gd name="adj1" fmla="val -39676"/>
              <a:gd name="adj2" fmla="val 90406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/>
              <a:t>昆布は</a:t>
            </a:r>
            <a:endParaRPr kumimoji="1" lang="en-US" altLang="ja-JP" sz="4000" b="1" dirty="0"/>
          </a:p>
          <a:p>
            <a:pPr algn="ctr"/>
            <a:r>
              <a:rPr kumimoji="1" lang="ja-JP" altLang="en-US" sz="4000" b="1"/>
              <a:t>北前船で</a:t>
            </a:r>
            <a:endParaRPr kumimoji="1" lang="en-US" altLang="ja-JP" sz="4000" b="1" dirty="0"/>
          </a:p>
          <a:p>
            <a:pPr algn="ctr"/>
            <a:r>
              <a:rPr lang="ja-JP" altLang="en-US" sz="4000" b="1"/>
              <a:t>運ばれたよ！</a:t>
            </a:r>
            <a:endParaRPr kumimoji="1" lang="ja-JP" altLang="en-US" sz="4000" b="1"/>
          </a:p>
        </p:txBody>
      </p:sp>
    </p:spTree>
    <p:extLst>
      <p:ext uri="{BB962C8B-B14F-4D97-AF65-F5344CB8AC3E}">
        <p14:creationId xmlns:p14="http://schemas.microsoft.com/office/powerpoint/2010/main" val="55250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125E-6 3.51852E-6 C -0.09199 0.01875 -0.18386 0.03726 -0.22266 0.1162 C -0.26159 0.19502 -0.19792 0.41782 -0.23334 0.47233 C -0.26856 0.52673 -0.39056 0.39016 -0.4347 0.44305 C -0.47884 0.49664 -0.45762 0.75972 -0.49824 0.79224 C -0.539 0.825 -0.6308 0.63125 -0.67845 0.63946 C -0.72617 0.64791 -0.74558 0.83588 -0.78444 0.84317 C -0.82331 0.85046 -0.87637 0.69155 -0.91172 0.68333 C -0.94694 0.67453 -0.97995 0.78136 -0.99642 0.79224 C -1.01296 0.80312 -1.00586 0.76088 -1.01061 0.74849 C -1.01537 0.73669 -1.02005 0.72824 -1.02461 0.71956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30" y="42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12BAC11-7F7D-687A-7033-97D2C8AE9B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" r="-150" b="15662"/>
          <a:stretch/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C20E139-55A9-7C99-6307-447E41413913}"/>
              </a:ext>
            </a:extLst>
          </p:cNvPr>
          <p:cNvSpPr txBox="1"/>
          <p:nvPr/>
        </p:nvSpPr>
        <p:spPr>
          <a:xfrm>
            <a:off x="2219310" y="1"/>
            <a:ext cx="77525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8000"/>
              <a:t>沖縄料理の昆布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DFBA3ED-26EE-8935-27E6-7C34014D93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9081" y="5421401"/>
            <a:ext cx="3365500" cy="1177925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577A5A22-81FB-DE76-83E7-93E161A3B9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1140" y="-1879500"/>
            <a:ext cx="3998342" cy="3033663"/>
          </a:xfrm>
          <a:prstGeom prst="rect">
            <a:avLst/>
          </a:prstGeom>
        </p:spPr>
      </p:pic>
      <p:pic>
        <p:nvPicPr>
          <p:cNvPr id="4" name="Audio Recording 2023/02/27 1:12:55" descr="Audio Recording 2023/02/27 1:12:55">
            <a:hlinkClick r:id="" action="ppaction://media"/>
            <a:extLst>
              <a:ext uri="{FF2B5EF4-FFF2-40B4-BE49-F238E27FC236}">
                <a16:creationId xmlns:a16="http://schemas.microsoft.com/office/drawing/2014/main" id="{4C1EA97B-0019-5978-31A6-829C8CF4EF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88438" y="6799686"/>
            <a:ext cx="2010611" cy="2010611"/>
          </a:xfrm>
          <a:prstGeom prst="rect">
            <a:avLst/>
          </a:prstGeom>
        </p:spPr>
      </p:pic>
      <p:sp>
        <p:nvSpPr>
          <p:cNvPr id="6" name="角丸四角形吹き出し 5">
            <a:extLst>
              <a:ext uri="{FF2B5EF4-FFF2-40B4-BE49-F238E27FC236}">
                <a16:creationId xmlns:a16="http://schemas.microsoft.com/office/drawing/2014/main" id="{14DCAAC1-B189-680F-63AB-03D362609081}"/>
              </a:ext>
            </a:extLst>
          </p:cNvPr>
          <p:cNvSpPr/>
          <p:nvPr/>
        </p:nvSpPr>
        <p:spPr>
          <a:xfrm>
            <a:off x="792748" y="1438408"/>
            <a:ext cx="3657600" cy="2069432"/>
          </a:xfrm>
          <a:prstGeom prst="wedgeRoundRectCallout">
            <a:avLst>
              <a:gd name="adj1" fmla="val -39676"/>
              <a:gd name="adj2" fmla="val 90406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/>
              <a:t>昆布は</a:t>
            </a:r>
            <a:endParaRPr kumimoji="1" lang="en-US" altLang="ja-JP" sz="4000" b="1" dirty="0"/>
          </a:p>
          <a:p>
            <a:pPr algn="ctr"/>
            <a:r>
              <a:rPr kumimoji="1" lang="ja-JP" altLang="en-US" sz="4000" b="1"/>
              <a:t>北前船で</a:t>
            </a:r>
            <a:endParaRPr kumimoji="1" lang="en-US" altLang="ja-JP" sz="4000" b="1" dirty="0"/>
          </a:p>
          <a:p>
            <a:pPr algn="ctr"/>
            <a:r>
              <a:rPr lang="ja-JP" altLang="en-US" sz="4000" b="1"/>
              <a:t>運ばれたよ！</a:t>
            </a:r>
            <a:endParaRPr kumimoji="1" lang="ja-JP" altLang="en-US" sz="4000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29ABFC5-A391-B39A-6365-E5BBFB4DC83E}"/>
              </a:ext>
            </a:extLst>
          </p:cNvPr>
          <p:cNvSpPr txBox="1"/>
          <p:nvPr/>
        </p:nvSpPr>
        <p:spPr>
          <a:xfrm rot="20273472">
            <a:off x="1006860" y="1318374"/>
            <a:ext cx="9772456" cy="4401205"/>
          </a:xfrm>
          <a:prstGeom prst="rect">
            <a:avLst/>
          </a:prstGeom>
          <a:noFill/>
          <a:effectLst>
            <a:outerShdw blurRad="50800" dist="508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0" b="1">
                <a:solidFill>
                  <a:schemeClr val="bg1">
                    <a:lumMod val="75000"/>
                    <a:alpha val="65000"/>
                  </a:schemeClr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完成</a:t>
            </a:r>
            <a:endParaRPr lang="en-US" altLang="ja-JP" sz="14000" b="1" dirty="0">
              <a:solidFill>
                <a:schemeClr val="bg1">
                  <a:lumMod val="75000"/>
                  <a:alpha val="65000"/>
                </a:schemeClr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pPr algn="ctr"/>
            <a:r>
              <a:rPr lang="ja-JP" altLang="en-US" sz="14000" b="1">
                <a:solidFill>
                  <a:schemeClr val="bg1">
                    <a:lumMod val="75000"/>
                    <a:alpha val="65000"/>
                  </a:schemeClr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サンプル</a:t>
            </a:r>
            <a:endParaRPr lang="en-US" altLang="ja-JP" sz="14000" b="1" dirty="0">
              <a:solidFill>
                <a:schemeClr val="bg1">
                  <a:lumMod val="75000"/>
                  <a:alpha val="65000"/>
                </a:schemeClr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223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125E-6 3.51852E-6 C -0.09199 0.01875 -0.18386 0.03726 -0.22266 0.1162 C -0.26159 0.19502 -0.19792 0.41782 -0.23334 0.47233 C -0.26856 0.52673 -0.39056 0.39016 -0.4347 0.44305 C -0.47884 0.49664 -0.45762 0.75972 -0.49824 0.79224 C -0.539 0.825 -0.6308 0.63125 -0.67845 0.63946 C -0.72617 0.64791 -0.74558 0.83588 -0.78444 0.84317 C -0.82331 0.85046 -0.87637 0.69155 -0.91172 0.68333 C -0.94694 0.67453 -0.97995 0.78136 -0.99642 0.79224 C -1.01296 0.80312 -1.00586 0.76088 -1.01061 0.74849 C -1.01537 0.73669 -1.02005 0.72824 -1.02461 0.71956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30" y="42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E086EB6-7DCF-21B1-3BE4-D21FD9D5E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614" y="795867"/>
            <a:ext cx="6283761" cy="425026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386972" dist="321927" dir="6420000" algn="ctr" rotWithShape="0">
              <a:schemeClr val="tx1"/>
            </a:outerShdw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B8E0847-BA8A-857D-5DFB-8C7DB5B1F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55" y="3848668"/>
            <a:ext cx="4876800" cy="27432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A3F105FD-E38E-23A9-5413-0FE30E473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9" b="99233" l="9924" r="89981">
                        <a14:foregroundMark x1="49237" y1="32268" x2="54103" y2="30351"/>
                        <a14:foregroundMark x1="45134" y1="91374" x2="44370" y2="88754"/>
                        <a14:foregroundMark x1="60496" y1="93610" x2="62118" y2="90863"/>
                        <a14:foregroundMark x1="40076" y1="84345" x2="37691" y2="91182"/>
                        <a14:foregroundMark x1="37691" y1="91182" x2="47137" y2="94569"/>
                        <a14:foregroundMark x1="47137" y1="94569" x2="50000" y2="87732"/>
                        <a14:foregroundMark x1="50000" y1="87732" x2="40267" y2="84473"/>
                        <a14:foregroundMark x1="40267" y1="84473" x2="40267" y2="84728"/>
                        <a14:foregroundMark x1="39885" y1="96613" x2="46088" y2="96358"/>
                        <a14:foregroundMark x1="62500" y1="95399" x2="67366" y2="95272"/>
                        <a14:foregroundMark x1="62118" y1="96102" x2="62882" y2="96230"/>
                        <a14:foregroundMark x1="65840" y1="99105" x2="65172" y2="99105"/>
                        <a14:foregroundMark x1="42366" y1="96486" x2="43130" y2="97380"/>
                        <a14:foregroundMark x1="45897" y1="98019" x2="40840" y2="95527"/>
                        <a14:foregroundMark x1="40840" y1="95399" x2="40840" y2="95399"/>
                        <a14:foregroundMark x1="40840" y1="95399" x2="40458" y2="95272"/>
                        <a14:foregroundMark x1="45134" y1="99105" x2="45515" y2="99233"/>
                        <a14:foregroundMark x1="52576" y1="30351" x2="51813" y2="30863"/>
                      </a14:backgroundRemoval>
                    </a14:imgEffect>
                    <a14:imgEffect>
                      <a14:brightnessContrast bright="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484094"/>
            <a:ext cx="4595386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3000"/>
              </a:srgbClr>
            </a:outerShdw>
          </a:effectLst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19A7D80-F5D8-31E5-BE84-F95305F40928}"/>
              </a:ext>
            </a:extLst>
          </p:cNvPr>
          <p:cNvSpPr/>
          <p:nvPr/>
        </p:nvSpPr>
        <p:spPr>
          <a:xfrm>
            <a:off x="423143" y="362403"/>
            <a:ext cx="5328073" cy="2652052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endParaRPr lang="en-US" altLang="ja-JP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①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スライドにキャラクター（写真）や図絵など、</a:t>
            </a:r>
            <a:endParaRPr lang="en-US" altLang="ja-JP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　オブジェクトを配置</a:t>
            </a:r>
            <a:endParaRPr lang="en-US" altLang="ja-JP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②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「アニメーション」タブを選択</a:t>
            </a:r>
            <a:endParaRPr lang="en-US" altLang="ja-JP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③④「アニメーションウィンドウ」を選択</a:t>
            </a:r>
            <a:endParaRPr lang="en-US" altLang="ja-JP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⑤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アニメーションを付けるキャラを選択</a:t>
            </a:r>
            <a:endParaRPr lang="en-US" altLang="ja-JP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⑥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アニメーションの軌跡を選択</a:t>
            </a:r>
            <a:endParaRPr lang="en-US" altLang="ja-JP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⑦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スパイラルを選択</a:t>
            </a:r>
          </a:p>
          <a:p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⑧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リストから前記のアニメーションを選択</a:t>
            </a:r>
            <a:endParaRPr lang="en-US" altLang="ja-JP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⑨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タイミングで「クリック時」を選択</a:t>
            </a:r>
            <a:endParaRPr lang="en-US" altLang="ja-JP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7204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E086EB6-7DCF-21B1-3BE4-D21FD9D5E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614" y="795867"/>
            <a:ext cx="6283761" cy="425026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386972" dist="321927" dir="6420000" algn="ctr" rotWithShape="0">
              <a:schemeClr val="tx1"/>
            </a:outerShdw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D6799A4-EB3D-F23A-79AC-13E5DA51F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55" y="3848668"/>
            <a:ext cx="4876800" cy="27432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A3F105FD-E38E-23A9-5413-0FE30E473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9" b="99233" l="9924" r="89981">
                        <a14:foregroundMark x1="49237" y1="32268" x2="54103" y2="30351"/>
                        <a14:foregroundMark x1="45134" y1="91374" x2="44370" y2="88754"/>
                        <a14:foregroundMark x1="60496" y1="93610" x2="62118" y2="90863"/>
                        <a14:foregroundMark x1="40076" y1="84345" x2="37691" y2="91182"/>
                        <a14:foregroundMark x1="37691" y1="91182" x2="47137" y2="94569"/>
                        <a14:foregroundMark x1="47137" y1="94569" x2="50000" y2="87732"/>
                        <a14:foregroundMark x1="50000" y1="87732" x2="40267" y2="84473"/>
                        <a14:foregroundMark x1="40267" y1="84473" x2="40267" y2="84728"/>
                        <a14:foregroundMark x1="39885" y1="96613" x2="46088" y2="96358"/>
                        <a14:foregroundMark x1="62500" y1="95399" x2="67366" y2="95272"/>
                        <a14:foregroundMark x1="62118" y1="96102" x2="62882" y2="96230"/>
                        <a14:foregroundMark x1="65840" y1="99105" x2="65172" y2="99105"/>
                        <a14:foregroundMark x1="42366" y1="96486" x2="43130" y2="97380"/>
                        <a14:foregroundMark x1="45897" y1="98019" x2="40840" y2="95527"/>
                        <a14:foregroundMark x1="40840" y1="95399" x2="40840" y2="95399"/>
                        <a14:foregroundMark x1="40840" y1="95399" x2="40458" y2="95272"/>
                        <a14:foregroundMark x1="45134" y1="99105" x2="45515" y2="99233"/>
                        <a14:foregroundMark x1="52576" y1="30351" x2="51813" y2="30863"/>
                      </a14:backgroundRemoval>
                    </a14:imgEffect>
                    <a14:imgEffect>
                      <a14:brightnessContrast bright="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484094"/>
            <a:ext cx="4595386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3000"/>
              </a:srgbClr>
            </a:outerShdw>
          </a:effectLst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6B8C307-A988-119D-1936-992621F8C497}"/>
              </a:ext>
            </a:extLst>
          </p:cNvPr>
          <p:cNvSpPr/>
          <p:nvPr/>
        </p:nvSpPr>
        <p:spPr>
          <a:xfrm>
            <a:off x="272955" y="285466"/>
            <a:ext cx="5124734" cy="2036801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⑩「終了効果」を選択</a:t>
            </a:r>
            <a:endParaRPr lang="en-US" altLang="ja-JP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⑪「縮小および回転」を選択</a:t>
            </a:r>
            <a:endParaRPr lang="en-US" altLang="ja-JP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⑫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リストから、 ⑪で追加された</a:t>
            </a:r>
            <a:endParaRPr lang="en-US" altLang="ja-JP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　　　アクションを選択</a:t>
            </a:r>
            <a:endParaRPr lang="en-US" altLang="ja-JP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sz="160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　　</a:t>
            </a:r>
            <a:r>
              <a:rPr lang="en-US" altLang="ja-JP" sz="1200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※ </a:t>
            </a:r>
            <a:r>
              <a:rPr lang="ja-JP" altLang="en-US" sz="120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⑫は</a:t>
            </a:r>
            <a:r>
              <a:rPr lang="en-US" altLang="ja-JP" sz="1200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PPT</a:t>
            </a:r>
            <a:r>
              <a:rPr lang="ja-JP" altLang="en-US" sz="120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のバーションによっては表示されない場合もあります</a:t>
            </a:r>
            <a:endParaRPr lang="en-US" altLang="ja-JP" sz="1200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endParaRPr lang="en-US" altLang="ja-JP" sz="1200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⑬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タイミングで「直前の動作の後」を選択</a:t>
            </a:r>
          </a:p>
        </p:txBody>
      </p:sp>
    </p:spTree>
    <p:extLst>
      <p:ext uri="{BB962C8B-B14F-4D97-AF65-F5344CB8AC3E}">
        <p14:creationId xmlns:p14="http://schemas.microsoft.com/office/powerpoint/2010/main" val="324927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274 -0.07083 C 0.21354 -0.1868 0.07982 -0.28773 -0.09948 -0.29444 C -0.27031 -0.30324 -0.43073 -0.22477 -0.44153 -0.1125 C -0.45469 -0.0081 -0.34258 0.08866 -0.18229 0.09607 C -0.03528 0.10116 0.10391 0.03681 0.11458 -0.06018 C 0.125 -0.14838 0.03138 -0.23194 -0.10469 -0.23912 C -0.23034 -0.24421 -0.34792 -0.19051 -0.35586 -0.10879 C -0.36393 -0.03611 -0.28906 0.03519 -0.17695 0.03843 C -0.07539 0.04375 0.02097 0.00185 0.02891 -0.06389 C 0.03425 -0.12291 -0.02174 -0.17986 -0.11015 -0.18333 C -0.1875 -0.1868 -0.2651 -0.15579 -0.27031 -0.10532 C -0.27591 -0.0618 -0.23581 -0.0206 -0.17148 -0.0169 C -0.1181 -0.01319 -0.06185 -0.03264 -0.05937 -0.06713 C -0.0539 -0.09491 -0.07539 -0.12454 -0.11549 -0.12824 C -0.14739 -0.12824 -0.17943 -0.12083 -0.18502 -0.10208 C -0.1875 -0.09004 -0.18229 -0.07754 -0.16614 -0.07245 C -0.1582 -0.07083 -0.15273 -0.07083 -0.14466 -0.07245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53" y="-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E086EB6-7DCF-21B1-3BE4-D21FD9D5E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614" y="795867"/>
            <a:ext cx="6283761" cy="425026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386972" dist="321927" dir="6420000" algn="ctr" rotWithShape="0">
              <a:schemeClr val="tx1"/>
            </a:outerShdw>
          </a:effec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A3F105FD-E38E-23A9-5413-0FE30E473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49" b="99233" l="9924" r="89981">
                        <a14:foregroundMark x1="49237" y1="32268" x2="54103" y2="30351"/>
                        <a14:foregroundMark x1="45134" y1="91374" x2="44370" y2="88754"/>
                        <a14:foregroundMark x1="60496" y1="93610" x2="62118" y2="90863"/>
                        <a14:foregroundMark x1="40076" y1="84345" x2="37691" y2="91182"/>
                        <a14:foregroundMark x1="37691" y1="91182" x2="47137" y2="94569"/>
                        <a14:foregroundMark x1="47137" y1="94569" x2="50000" y2="87732"/>
                        <a14:foregroundMark x1="50000" y1="87732" x2="40267" y2="84473"/>
                        <a14:foregroundMark x1="40267" y1="84473" x2="40267" y2="84728"/>
                        <a14:foregroundMark x1="39885" y1="96613" x2="46088" y2="96358"/>
                        <a14:foregroundMark x1="62500" y1="95399" x2="67366" y2="95272"/>
                        <a14:foregroundMark x1="62118" y1="96102" x2="62882" y2="96230"/>
                        <a14:foregroundMark x1="65840" y1="99105" x2="65172" y2="99105"/>
                        <a14:foregroundMark x1="42366" y1="96486" x2="43130" y2="97380"/>
                        <a14:foregroundMark x1="45897" y1="98019" x2="40840" y2="95527"/>
                        <a14:foregroundMark x1="40840" y1="95399" x2="40840" y2="95399"/>
                        <a14:foregroundMark x1="40840" y1="95399" x2="40458" y2="95272"/>
                        <a14:foregroundMark x1="45134" y1="99105" x2="45515" y2="99233"/>
                        <a14:foregroundMark x1="52576" y1="30351" x2="51813" y2="30863"/>
                      </a14:backgroundRemoval>
                    </a14:imgEffect>
                    <a14:imgEffect>
                      <a14:brightnessContrast bright="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484094"/>
            <a:ext cx="4595386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3000"/>
              </a:srgbClr>
            </a:outerShdw>
          </a:effectLst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F6A353A-CCA0-FC8A-695A-3E7246A6E05C}"/>
              </a:ext>
            </a:extLst>
          </p:cNvPr>
          <p:cNvSpPr/>
          <p:nvPr/>
        </p:nvSpPr>
        <p:spPr>
          <a:xfrm>
            <a:off x="423143" y="362403"/>
            <a:ext cx="5328073" cy="1940530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⑭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小さい方の図絵（オブジェクト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)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を選択</a:t>
            </a:r>
            <a:endParaRPr lang="en-US" altLang="ja-JP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⑮「終了効果」を選択</a:t>
            </a:r>
            <a:endParaRPr lang="en-US" altLang="ja-JP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⑯「ズーム」を選択</a:t>
            </a:r>
            <a:endParaRPr lang="en-US" altLang="ja-JP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⑰リストから、 ⑯で追加された</a:t>
            </a:r>
            <a:endParaRPr lang="en-US" altLang="ja-JP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　　　アクションを選択</a:t>
            </a:r>
            <a:endParaRPr lang="en-US" altLang="ja-JP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⑱タイミングで「直前の動作と同時」を選択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A73130B-FC72-4B3F-EB6B-B3BBF053C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955" y="3848668"/>
            <a:ext cx="487680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0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274 -0.07083 C 0.21354 -0.1868 0.07982 -0.28773 -0.09948 -0.29444 C -0.27031 -0.30324 -0.43073 -0.22477 -0.44153 -0.1125 C -0.45469 -0.0081 -0.34258 0.08866 -0.18229 0.09607 C -0.03528 0.10116 0.10391 0.03681 0.11458 -0.06018 C 0.125 -0.14838 0.03138 -0.23194 -0.10469 -0.23912 C -0.23034 -0.24421 -0.34792 -0.19051 -0.35586 -0.10879 C -0.36393 -0.03611 -0.28906 0.03519 -0.17695 0.03843 C -0.07539 0.04375 0.02097 0.00185 0.02891 -0.06389 C 0.03425 -0.12291 -0.02174 -0.17986 -0.11015 -0.18333 C -0.1875 -0.1868 -0.2651 -0.15579 -0.27031 -0.10532 C -0.27591 -0.0618 -0.23581 -0.0206 -0.17148 -0.0169 C -0.1181 -0.01319 -0.06185 -0.03264 -0.05937 -0.06713 C -0.0539 -0.09491 -0.07539 -0.12454 -0.11549 -0.12824 C -0.14739 -0.12824 -0.17943 -0.12083 -0.18502 -0.10208 C -0.1875 -0.09004 -0.18229 -0.07754 -0.16614 -0.07245 C -0.1582 -0.07083 -0.15273 -0.07083 -0.14466 -0.07245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53" y="-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E086EB6-7DCF-21B1-3BE4-D21FD9D5E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614" y="795867"/>
            <a:ext cx="6283761" cy="425026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386972" dist="321927" dir="6420000" algn="ctr" rotWithShape="0">
              <a:schemeClr val="tx1"/>
            </a:outerShdw>
          </a:effec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A3F105FD-E38E-23A9-5413-0FE30E473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49" b="99233" l="9924" r="89981">
                        <a14:foregroundMark x1="49237" y1="32268" x2="54103" y2="30351"/>
                        <a14:foregroundMark x1="45134" y1="91374" x2="44370" y2="88754"/>
                        <a14:foregroundMark x1="60496" y1="93610" x2="62118" y2="90863"/>
                        <a14:foregroundMark x1="40076" y1="84345" x2="37691" y2="91182"/>
                        <a14:foregroundMark x1="37691" y1="91182" x2="47137" y2="94569"/>
                        <a14:foregroundMark x1="47137" y1="94569" x2="50000" y2="87732"/>
                        <a14:foregroundMark x1="50000" y1="87732" x2="40267" y2="84473"/>
                        <a14:foregroundMark x1="40267" y1="84473" x2="40267" y2="84728"/>
                        <a14:foregroundMark x1="39885" y1="96613" x2="46088" y2="96358"/>
                        <a14:foregroundMark x1="62500" y1="95399" x2="67366" y2="95272"/>
                        <a14:foregroundMark x1="62118" y1="96102" x2="62882" y2="96230"/>
                        <a14:foregroundMark x1="65840" y1="99105" x2="65172" y2="99105"/>
                        <a14:foregroundMark x1="42366" y1="96486" x2="43130" y2="97380"/>
                        <a14:foregroundMark x1="45897" y1="98019" x2="40840" y2="95527"/>
                        <a14:foregroundMark x1="40840" y1="95399" x2="40840" y2="95399"/>
                        <a14:foregroundMark x1="40840" y1="95399" x2="40458" y2="95272"/>
                        <a14:foregroundMark x1="45134" y1="99105" x2="45515" y2="99233"/>
                        <a14:foregroundMark x1="52576" y1="30351" x2="51813" y2="30863"/>
                      </a14:backgroundRemoval>
                    </a14:imgEffect>
                    <a14:imgEffect>
                      <a14:brightnessContrast bright="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484094"/>
            <a:ext cx="4595386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3000"/>
              </a:srgbClr>
            </a:outerShdw>
          </a:effec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BD2699E-0AE0-18CF-B968-2C819D42C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1215" y="484094"/>
            <a:ext cx="3185678" cy="671065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BA5E57A-4086-355A-5868-1AC8D48716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955" y="3848668"/>
            <a:ext cx="4876800" cy="27432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42D8881-9A8A-F26F-D952-764D6502509C}"/>
              </a:ext>
            </a:extLst>
          </p:cNvPr>
          <p:cNvSpPr/>
          <p:nvPr/>
        </p:nvSpPr>
        <p:spPr>
          <a:xfrm>
            <a:off x="423143" y="266132"/>
            <a:ext cx="5328073" cy="2036801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⑲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場面変化の後のキャラを配置して選択</a:t>
            </a:r>
            <a:endParaRPr lang="en-US" altLang="ja-JP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　　　（レトロ調の写真キャラ）</a:t>
            </a:r>
            <a:endParaRPr lang="en-US" altLang="ja-JP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⑳「開始効果」を選択</a:t>
            </a:r>
            <a:endParaRPr lang="en-US" altLang="ja-JP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㉑「ズーム」を選択</a:t>
            </a:r>
            <a:endParaRPr lang="en-US" altLang="ja-JP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㉒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リストから、㉑で追加された</a:t>
            </a:r>
            <a:endParaRPr lang="en-US" altLang="ja-JP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　　　アクションを選択</a:t>
            </a:r>
            <a:endParaRPr lang="en-US" altLang="ja-JP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㉓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タイミングで「直前の動作の後」を選択</a:t>
            </a:r>
          </a:p>
        </p:txBody>
      </p:sp>
    </p:spTree>
    <p:extLst>
      <p:ext uri="{BB962C8B-B14F-4D97-AF65-F5344CB8AC3E}">
        <p14:creationId xmlns:p14="http://schemas.microsoft.com/office/powerpoint/2010/main" val="256444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274 -0.07083 C 0.21354 -0.1868 0.07982 -0.28773 -0.09948 -0.29444 C -0.27031 -0.30324 -0.43073 -0.22477 -0.44153 -0.1125 C -0.45469 -0.0081 -0.34258 0.08866 -0.18229 0.09607 C -0.03528 0.10116 0.10391 0.03681 0.11458 -0.06018 C 0.125 -0.14838 0.03138 -0.23194 -0.10469 -0.23912 C -0.23034 -0.24421 -0.34792 -0.19051 -0.35586 -0.10879 C -0.36393 -0.03611 -0.28906 0.03519 -0.17695 0.03843 C -0.07539 0.04375 0.02097 0.00185 0.02891 -0.06389 C 0.03425 -0.12291 -0.02174 -0.17986 -0.11015 -0.18333 C -0.1875 -0.1868 -0.2651 -0.15579 -0.27031 -0.10532 C -0.27591 -0.0618 -0.23581 -0.0206 -0.17148 -0.0169 C -0.1181 -0.01319 -0.06185 -0.03264 -0.05937 -0.06713 C -0.0539 -0.09491 -0.07539 -0.12454 -0.11549 -0.12824 C -0.14739 -0.12824 -0.17943 -0.12083 -0.18502 -0.10208 C -0.1875 -0.09004 -0.18229 -0.07754 -0.16614 -0.07245 C -0.1582 -0.07083 -0.15273 -0.07083 -0.14466 -0.07245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53" y="-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B206BC7A-D2B5-AA45-3F4A-33E3EE0442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8" t="8499" r="3750" b="11538"/>
          <a:stretch/>
        </p:blipFill>
        <p:spPr>
          <a:xfrm>
            <a:off x="-192769" y="-270933"/>
            <a:ext cx="12384769" cy="712893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E086EB6-7DCF-21B1-3BE4-D21FD9D5E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614" y="795867"/>
            <a:ext cx="6283761" cy="425026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386972" dist="321927" dir="6420000" algn="ctr" rotWithShape="0">
              <a:schemeClr val="tx1"/>
            </a:outerShdw>
          </a:effec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A3F105FD-E38E-23A9-5413-0FE30E473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9" b="99233" l="9924" r="89981">
                        <a14:foregroundMark x1="49237" y1="32268" x2="54103" y2="30351"/>
                        <a14:foregroundMark x1="45134" y1="91374" x2="44370" y2="88754"/>
                        <a14:foregroundMark x1="60496" y1="93610" x2="62118" y2="90863"/>
                        <a14:foregroundMark x1="40076" y1="84345" x2="37691" y2="91182"/>
                        <a14:foregroundMark x1="37691" y1="91182" x2="47137" y2="94569"/>
                        <a14:foregroundMark x1="47137" y1="94569" x2="50000" y2="87732"/>
                        <a14:foregroundMark x1="50000" y1="87732" x2="40267" y2="84473"/>
                        <a14:foregroundMark x1="40267" y1="84473" x2="40267" y2="84728"/>
                        <a14:foregroundMark x1="39885" y1="96613" x2="46088" y2="96358"/>
                        <a14:foregroundMark x1="62500" y1="95399" x2="67366" y2="95272"/>
                        <a14:foregroundMark x1="62118" y1="96102" x2="62882" y2="96230"/>
                        <a14:foregroundMark x1="65840" y1="99105" x2="65172" y2="99105"/>
                        <a14:foregroundMark x1="42366" y1="96486" x2="43130" y2="97380"/>
                        <a14:foregroundMark x1="45897" y1="98019" x2="40840" y2="95527"/>
                        <a14:foregroundMark x1="40840" y1="95399" x2="40840" y2="95399"/>
                        <a14:foregroundMark x1="40840" y1="95399" x2="40458" y2="95272"/>
                        <a14:foregroundMark x1="45134" y1="99105" x2="45515" y2="99233"/>
                        <a14:foregroundMark x1="52576" y1="30351" x2="51813" y2="30863"/>
                      </a14:backgroundRemoval>
                    </a14:imgEffect>
                    <a14:imgEffect>
                      <a14:brightnessContrast bright="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484094"/>
            <a:ext cx="4595386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3000"/>
              </a:srgbClr>
            </a:outerShdw>
          </a:effec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BD2699E-0AE0-18CF-B968-2C819D42CB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1215" y="484094"/>
            <a:ext cx="3185678" cy="671065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F1B146C-0DF2-E4B1-9A1A-B04C63BB5A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955" y="3848668"/>
            <a:ext cx="4876800" cy="27432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FC724DC-EE3C-AB84-D61F-4D254841ECE4}"/>
              </a:ext>
            </a:extLst>
          </p:cNvPr>
          <p:cNvSpPr/>
          <p:nvPr/>
        </p:nvSpPr>
        <p:spPr>
          <a:xfrm>
            <a:off x="198525" y="10100"/>
            <a:ext cx="5328073" cy="2036801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㉔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場面変化の後の背景（大きい図絵）を</a:t>
            </a:r>
            <a:endParaRPr lang="en-US" altLang="ja-JP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　　配置して選択</a:t>
            </a:r>
            <a:endParaRPr lang="en-US" altLang="ja-JP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㉕「開始効果」を選択</a:t>
            </a:r>
            <a:endParaRPr lang="en-US" altLang="ja-JP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㉖「ズーム」を選択</a:t>
            </a:r>
            <a:endParaRPr lang="en-US" altLang="ja-JP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㉗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リストから、㉖で追加された</a:t>
            </a:r>
            <a:endParaRPr lang="en-US" altLang="ja-JP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　　　アクションを選択</a:t>
            </a:r>
            <a:endParaRPr lang="en-US" altLang="ja-JP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㉘</a:t>
            </a:r>
            <a:r>
              <a:rPr lang="en-US" altLang="ja-JP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タイミングで「直前の動作と同時」を選択</a:t>
            </a:r>
          </a:p>
        </p:txBody>
      </p:sp>
    </p:spTree>
    <p:extLst>
      <p:ext uri="{BB962C8B-B14F-4D97-AF65-F5344CB8AC3E}">
        <p14:creationId xmlns:p14="http://schemas.microsoft.com/office/powerpoint/2010/main" val="13504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274 -0.07083 C 0.21354 -0.1868 0.07982 -0.28773 -0.09948 -0.29444 C -0.27031 -0.30324 -0.43073 -0.22477 -0.44153 -0.1125 C -0.45469 -0.0081 -0.34258 0.08866 -0.18229 0.09607 C -0.03528 0.10116 0.10391 0.03681 0.11458 -0.06018 C 0.125 -0.14838 0.03138 -0.23194 -0.10469 -0.23912 C -0.23034 -0.24421 -0.34792 -0.19051 -0.35586 -0.10879 C -0.36393 -0.03611 -0.28906 0.03519 -0.17695 0.03843 C -0.07539 0.04375 0.02097 0.00185 0.02891 -0.06389 C 0.03425 -0.12291 -0.02174 -0.17986 -0.11015 -0.18333 C -0.1875 -0.1868 -0.2651 -0.15579 -0.27031 -0.10532 C -0.27591 -0.0618 -0.23581 -0.0206 -0.17148 -0.0169 C -0.1181 -0.01319 -0.06185 -0.03264 -0.05937 -0.06713 C -0.0539 -0.09491 -0.07539 -0.12454 -0.11549 -0.12824 C -0.14739 -0.12824 -0.17943 -0.12083 -0.18502 -0.10208 C -0.1875 -0.09004 -0.18229 -0.07754 -0.16614 -0.07245 C -0.1582 -0.07083 -0.15273 -0.07083 -0.14466 -0.07245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53" y="-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12BAC11-7F7D-687A-7033-97D2C8AE9B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" r="-150" b="15662"/>
          <a:stretch/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C20E139-55A9-7C99-6307-447E41413913}"/>
              </a:ext>
            </a:extLst>
          </p:cNvPr>
          <p:cNvSpPr txBox="1"/>
          <p:nvPr/>
        </p:nvSpPr>
        <p:spPr>
          <a:xfrm>
            <a:off x="2219310" y="1"/>
            <a:ext cx="77525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8000"/>
              <a:t>沖縄料理の昆布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DFBA3ED-26EE-8935-27E6-7C34014D93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9081" y="5421401"/>
            <a:ext cx="3365500" cy="1177925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577A5A22-81FB-DE76-83E7-93E161A3B9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1140" y="-1879500"/>
            <a:ext cx="3998342" cy="3033663"/>
          </a:xfrm>
          <a:prstGeom prst="rect">
            <a:avLst/>
          </a:prstGeom>
        </p:spPr>
      </p:pic>
      <p:pic>
        <p:nvPicPr>
          <p:cNvPr id="4" name="Audio Recording 2023/02/27 1:12:55" descr="Audio Recording 2023/02/27 1:12:55">
            <a:hlinkClick r:id="" action="ppaction://media"/>
            <a:extLst>
              <a:ext uri="{FF2B5EF4-FFF2-40B4-BE49-F238E27FC236}">
                <a16:creationId xmlns:a16="http://schemas.microsoft.com/office/drawing/2014/main" id="{4C1EA97B-0019-5978-31A6-829C8CF4EF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88438" y="6799686"/>
            <a:ext cx="2010611" cy="2010611"/>
          </a:xfrm>
          <a:prstGeom prst="rect">
            <a:avLst/>
          </a:prstGeom>
        </p:spPr>
      </p:pic>
      <p:sp>
        <p:nvSpPr>
          <p:cNvPr id="6" name="角丸四角形吹き出し 5">
            <a:extLst>
              <a:ext uri="{FF2B5EF4-FFF2-40B4-BE49-F238E27FC236}">
                <a16:creationId xmlns:a16="http://schemas.microsoft.com/office/drawing/2014/main" id="{14DCAAC1-B189-680F-63AB-03D362609081}"/>
              </a:ext>
            </a:extLst>
          </p:cNvPr>
          <p:cNvSpPr/>
          <p:nvPr/>
        </p:nvSpPr>
        <p:spPr>
          <a:xfrm>
            <a:off x="792748" y="1438408"/>
            <a:ext cx="3657600" cy="2069432"/>
          </a:xfrm>
          <a:prstGeom prst="wedgeRoundRectCallout">
            <a:avLst>
              <a:gd name="adj1" fmla="val -39676"/>
              <a:gd name="adj2" fmla="val 90406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/>
              <a:t>昆布は</a:t>
            </a:r>
            <a:endParaRPr kumimoji="1" lang="en-US" altLang="ja-JP" sz="4000" b="1" dirty="0"/>
          </a:p>
          <a:p>
            <a:pPr algn="ctr"/>
            <a:r>
              <a:rPr kumimoji="1" lang="ja-JP" altLang="en-US" sz="4000" b="1"/>
              <a:t>北前船で</a:t>
            </a:r>
            <a:endParaRPr kumimoji="1" lang="en-US" altLang="ja-JP" sz="4000" b="1" dirty="0"/>
          </a:p>
          <a:p>
            <a:pPr algn="ctr"/>
            <a:r>
              <a:rPr lang="ja-JP" altLang="en-US" sz="4000" b="1"/>
              <a:t>運ばれたよ！</a:t>
            </a:r>
            <a:endParaRPr kumimoji="1" lang="ja-JP" altLang="en-US" sz="4000" b="1"/>
          </a:p>
        </p:txBody>
      </p:sp>
    </p:spTree>
    <p:extLst>
      <p:ext uri="{BB962C8B-B14F-4D97-AF65-F5344CB8AC3E}">
        <p14:creationId xmlns:p14="http://schemas.microsoft.com/office/powerpoint/2010/main" val="178972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125E-6 3.51852E-6 C -0.09199 0.01875 -0.18386 0.03726 -0.22266 0.1162 C -0.26159 0.19502 -0.19792 0.41782 -0.23334 0.47233 C -0.26856 0.52673 -0.39056 0.39016 -0.4347 0.44305 C -0.47884 0.49664 -0.45762 0.75972 -0.49824 0.79224 C -0.539 0.825 -0.6308 0.63125 -0.67845 0.63946 C -0.72617 0.64791 -0.74558 0.83588 -0.78444 0.84317 C -0.82331 0.85046 -0.87637 0.69155 -0.91172 0.68333 C -0.94694 0.67453 -0.97995 0.78136 -0.99642 0.79224 C -1.01296 0.80312 -1.00586 0.76088 -1.01061 0.74849 C -1.01537 0.73669 -1.02005 0.72824 -1.02461 0.71956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30" y="42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B206BC7A-D2B5-AA45-3F4A-33E3EE0442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8" t="8499" r="3750" b="11538"/>
          <a:stretch/>
        </p:blipFill>
        <p:spPr>
          <a:xfrm>
            <a:off x="-192769" y="-270933"/>
            <a:ext cx="12384769" cy="712893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E086EB6-7DCF-21B1-3BE4-D21FD9D5E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614" y="795867"/>
            <a:ext cx="6283761" cy="425026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386972" dist="321927" dir="6420000" algn="ctr" rotWithShape="0">
              <a:schemeClr val="tx1"/>
            </a:outerShdw>
          </a:effec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A3F105FD-E38E-23A9-5413-0FE30E473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9" b="99233" l="9924" r="89981">
                        <a14:foregroundMark x1="49237" y1="32268" x2="54103" y2="30351"/>
                        <a14:foregroundMark x1="45134" y1="91374" x2="44370" y2="88754"/>
                        <a14:foregroundMark x1="60496" y1="93610" x2="62118" y2="90863"/>
                        <a14:foregroundMark x1="40076" y1="84345" x2="37691" y2="91182"/>
                        <a14:foregroundMark x1="37691" y1="91182" x2="47137" y2="94569"/>
                        <a14:foregroundMark x1="47137" y1="94569" x2="50000" y2="87732"/>
                        <a14:foregroundMark x1="50000" y1="87732" x2="40267" y2="84473"/>
                        <a14:foregroundMark x1="40267" y1="84473" x2="40267" y2="84728"/>
                        <a14:foregroundMark x1="39885" y1="96613" x2="46088" y2="96358"/>
                        <a14:foregroundMark x1="62500" y1="95399" x2="67366" y2="95272"/>
                        <a14:foregroundMark x1="62118" y1="96102" x2="62882" y2="96230"/>
                        <a14:foregroundMark x1="65840" y1="99105" x2="65172" y2="99105"/>
                        <a14:foregroundMark x1="42366" y1="96486" x2="43130" y2="97380"/>
                        <a14:foregroundMark x1="45897" y1="98019" x2="40840" y2="95527"/>
                        <a14:foregroundMark x1="40840" y1="95399" x2="40840" y2="95399"/>
                        <a14:foregroundMark x1="40840" y1="95399" x2="40458" y2="95272"/>
                        <a14:foregroundMark x1="45134" y1="99105" x2="45515" y2="99233"/>
                        <a14:foregroundMark x1="52576" y1="30351" x2="51813" y2="30863"/>
                      </a14:backgroundRemoval>
                    </a14:imgEffect>
                    <a14:imgEffect>
                      <a14:brightnessContrast bright="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484094"/>
            <a:ext cx="4595386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3000"/>
              </a:srgbClr>
            </a:outerShdw>
          </a:effec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BD2699E-0AE0-18CF-B968-2C819D42CB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1215" y="484094"/>
            <a:ext cx="3185678" cy="671065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C7AB6BA-D33C-BB6E-4E8F-DD96785388FE}"/>
              </a:ext>
            </a:extLst>
          </p:cNvPr>
          <p:cNvSpPr txBox="1"/>
          <p:nvPr/>
        </p:nvSpPr>
        <p:spPr>
          <a:xfrm rot="20273472">
            <a:off x="1006860" y="1318374"/>
            <a:ext cx="9772456" cy="4401205"/>
          </a:xfrm>
          <a:prstGeom prst="rect">
            <a:avLst/>
          </a:prstGeom>
          <a:noFill/>
          <a:effectLst>
            <a:outerShdw blurRad="50800" dist="508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0" b="1"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完成</a:t>
            </a:r>
            <a:endParaRPr lang="en-US" altLang="ja-JP" sz="14000" b="1" dirty="0">
              <a:solidFill>
                <a:schemeClr val="tx1">
                  <a:lumMod val="95000"/>
                  <a:lumOff val="5000"/>
                  <a:alpha val="65000"/>
                </a:schemeClr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pPr algn="ctr"/>
            <a:r>
              <a:rPr lang="ja-JP" altLang="en-US" sz="14000" b="1"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サンプル</a:t>
            </a:r>
            <a:endParaRPr lang="en-US" altLang="ja-JP" sz="14000" b="1" dirty="0">
              <a:solidFill>
                <a:schemeClr val="tx1">
                  <a:lumMod val="95000"/>
                  <a:lumOff val="5000"/>
                  <a:alpha val="65000"/>
                </a:schemeClr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044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274 -0.07083 C 0.21354 -0.1868 0.07982 -0.28773 -0.09948 -0.29444 C -0.27031 -0.30324 -0.43073 -0.22477 -0.44153 -0.1125 C -0.45469 -0.0081 -0.34258 0.08866 -0.18229 0.09607 C -0.03528 0.10116 0.10391 0.03681 0.11458 -0.06018 C 0.125 -0.14838 0.03138 -0.23194 -0.10469 -0.23912 C -0.23034 -0.24421 -0.34792 -0.19051 -0.35586 -0.10879 C -0.36393 -0.03611 -0.28906 0.03519 -0.17695 0.03843 C -0.07539 0.04375 0.02097 0.00185 0.02891 -0.06389 C 0.03425 -0.12291 -0.02174 -0.17986 -0.11015 -0.18333 C -0.1875 -0.1868 -0.2651 -0.15579 -0.27031 -0.10532 C -0.27591 -0.0618 -0.23581 -0.0206 -0.17148 -0.0169 C -0.1181 -0.01319 -0.06185 -0.03264 -0.05937 -0.06713 C -0.0539 -0.09491 -0.07539 -0.12454 -0.11549 -0.12824 C -0.14739 -0.12824 -0.17943 -0.12083 -0.18502 -0.10208 C -0.1875 -0.09004 -0.18229 -0.07754 -0.16614 -0.07245 C -0.1582 -0.07083 -0.15273 -0.07083 -0.14466 -0.07245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53" y="-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図 38">
            <a:extLst>
              <a:ext uri="{FF2B5EF4-FFF2-40B4-BE49-F238E27FC236}">
                <a16:creationId xmlns:a16="http://schemas.microsoft.com/office/drawing/2014/main" id="{45EE3CFA-6C1D-6C23-A889-C0AEAA189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82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16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B206BC7A-D2B5-AA45-3F4A-33E3EE0442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8" t="8499" r="3750" b="11538"/>
          <a:stretch/>
        </p:blipFill>
        <p:spPr>
          <a:xfrm>
            <a:off x="-192769" y="-270933"/>
            <a:ext cx="12384769" cy="712893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E086EB6-7DCF-21B1-3BE4-D21FD9D5E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614" y="795867"/>
            <a:ext cx="6283761" cy="425026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386972" dist="321927" dir="6420000" algn="ctr" rotWithShape="0">
              <a:schemeClr val="tx1"/>
            </a:outerShdw>
          </a:effec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A3F105FD-E38E-23A9-5413-0FE30E473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9" b="99233" l="9924" r="89981">
                        <a14:foregroundMark x1="49237" y1="32268" x2="54103" y2="30351"/>
                        <a14:foregroundMark x1="45134" y1="91374" x2="44370" y2="88754"/>
                        <a14:foregroundMark x1="60496" y1="93610" x2="62118" y2="90863"/>
                        <a14:foregroundMark x1="40076" y1="84345" x2="37691" y2="91182"/>
                        <a14:foregroundMark x1="37691" y1="91182" x2="47137" y2="94569"/>
                        <a14:foregroundMark x1="47137" y1="94569" x2="50000" y2="87732"/>
                        <a14:foregroundMark x1="50000" y1="87732" x2="40267" y2="84473"/>
                        <a14:foregroundMark x1="40267" y1="84473" x2="40267" y2="84728"/>
                        <a14:foregroundMark x1="39885" y1="96613" x2="46088" y2="96358"/>
                        <a14:foregroundMark x1="62500" y1="95399" x2="67366" y2="95272"/>
                        <a14:foregroundMark x1="62118" y1="96102" x2="62882" y2="96230"/>
                        <a14:foregroundMark x1="65840" y1="99105" x2="65172" y2="99105"/>
                        <a14:foregroundMark x1="42366" y1="96486" x2="43130" y2="97380"/>
                        <a14:foregroundMark x1="45897" y1="98019" x2="40840" y2="95527"/>
                        <a14:foregroundMark x1="40840" y1="95399" x2="40840" y2="95399"/>
                        <a14:foregroundMark x1="40840" y1="95399" x2="40458" y2="95272"/>
                        <a14:foregroundMark x1="45134" y1="99105" x2="45515" y2="99233"/>
                        <a14:foregroundMark x1="52576" y1="30351" x2="51813" y2="30863"/>
                      </a14:backgroundRemoval>
                    </a14:imgEffect>
                    <a14:imgEffect>
                      <a14:brightnessContrast bright="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484094"/>
            <a:ext cx="4595386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3000"/>
              </a:srgbClr>
            </a:outerShdw>
          </a:effec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BD2699E-0AE0-18CF-B968-2C819D42CB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1215" y="484094"/>
            <a:ext cx="3185678" cy="67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6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274 -0.07083 C 0.21354 -0.1868 0.07982 -0.28773 -0.09948 -0.29444 C -0.27031 -0.30324 -0.43073 -0.22477 -0.44153 -0.1125 C -0.45469 -0.0081 -0.34258 0.08866 -0.18229 0.09607 C -0.03528 0.10116 0.10391 0.03681 0.11458 -0.06018 C 0.125 -0.14838 0.03138 -0.23194 -0.10469 -0.23912 C -0.23034 -0.24421 -0.34792 -0.19051 -0.35586 -0.10879 C -0.36393 -0.03611 -0.28906 0.03519 -0.17695 0.03843 C -0.07539 0.04375 0.02097 0.00185 0.02891 -0.06389 C 0.03425 -0.12291 -0.02174 -0.17986 -0.11015 -0.18333 C -0.1875 -0.1868 -0.2651 -0.15579 -0.27031 -0.10532 C -0.27591 -0.0618 -0.23581 -0.0206 -0.17148 -0.0169 C -0.1181 -0.01319 -0.06185 -0.03264 -0.05937 -0.06713 C -0.0539 -0.09491 -0.07539 -0.12454 -0.11549 -0.12824 C -0.14739 -0.12824 -0.17943 -0.12083 -0.18502 -0.10208 C -0.1875 -0.09004 -0.18229 -0.07754 -0.16614 -0.07245 C -0.1582 -0.07083 -0.15273 -0.07083 -0.14466 -0.07245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53" y="-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7B6E448-02D2-89A0-15DF-2B85117902BA}"/>
              </a:ext>
            </a:extLst>
          </p:cNvPr>
          <p:cNvSpPr txBox="1"/>
          <p:nvPr/>
        </p:nvSpPr>
        <p:spPr>
          <a:xfrm>
            <a:off x="-1" y="959931"/>
            <a:ext cx="12192001" cy="5751575"/>
          </a:xfrm>
          <a:prstGeom prst="rect">
            <a:avLst/>
          </a:prstGeom>
          <a:noFill/>
          <a:effectLst>
            <a:outerShdw blurRad="50800" dist="508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9600" b="1">
                <a:solidFill>
                  <a:srgbClr val="000000">
                    <a:alpha val="65000"/>
                  </a:srgb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スライド</a:t>
            </a:r>
            <a:r>
              <a:rPr lang="en-US" altLang="ja-JP" sz="9600" b="1" dirty="0">
                <a:solidFill>
                  <a:srgbClr val="000000">
                    <a:alpha val="65000"/>
                  </a:srgb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9600" b="1">
                <a:solidFill>
                  <a:srgbClr val="000000">
                    <a:alpha val="65000"/>
                  </a:srgb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５・６</a:t>
            </a:r>
            <a:endParaRPr lang="en-US" altLang="ja-JP" sz="9600" b="1" dirty="0">
              <a:solidFill>
                <a:srgbClr val="000000">
                  <a:alpha val="65000"/>
                </a:srgb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9600" b="1">
                <a:solidFill>
                  <a:srgbClr val="000000">
                    <a:alpha val="65000"/>
                  </a:srgb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動画作成の素材です</a:t>
            </a:r>
            <a:endParaRPr lang="en-US" altLang="ja-JP" sz="9600" b="1" dirty="0">
              <a:solidFill>
                <a:srgbClr val="000000">
                  <a:alpha val="65000"/>
                </a:srgb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9600" b="1">
                <a:solidFill>
                  <a:srgbClr val="000000">
                    <a:alpha val="65000"/>
                  </a:srgb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（練習用）</a:t>
            </a:r>
          </a:p>
        </p:txBody>
      </p:sp>
    </p:spTree>
    <p:extLst>
      <p:ext uri="{BB962C8B-B14F-4D97-AF65-F5344CB8AC3E}">
        <p14:creationId xmlns:p14="http://schemas.microsoft.com/office/powerpoint/2010/main" val="3843166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12BAC11-7F7D-687A-7033-97D2C8AE9B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" r="-150" b="15662"/>
          <a:stretch/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C20E139-55A9-7C99-6307-447E41413913}"/>
              </a:ext>
            </a:extLst>
          </p:cNvPr>
          <p:cNvSpPr txBox="1"/>
          <p:nvPr/>
        </p:nvSpPr>
        <p:spPr>
          <a:xfrm>
            <a:off x="2219310" y="1"/>
            <a:ext cx="77525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8000"/>
              <a:t>沖縄料理の昆布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DFBA3ED-26EE-8935-27E6-7C34014D93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9081" y="5421401"/>
            <a:ext cx="3365500" cy="1177925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577A5A22-81FB-DE76-83E7-93E161A3B9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0910" y="1438408"/>
            <a:ext cx="3998342" cy="3033663"/>
          </a:xfrm>
          <a:prstGeom prst="rect">
            <a:avLst/>
          </a:prstGeom>
        </p:spPr>
      </p:pic>
      <p:pic>
        <p:nvPicPr>
          <p:cNvPr id="4" name="Audio Recording 2023/02/27 1:12:55" descr="Audio Recording 2023/02/27 1:12:55">
            <a:hlinkClick r:id="" action="ppaction://media"/>
            <a:extLst>
              <a:ext uri="{FF2B5EF4-FFF2-40B4-BE49-F238E27FC236}">
                <a16:creationId xmlns:a16="http://schemas.microsoft.com/office/drawing/2014/main" id="{4C1EA97B-0019-5978-31A6-829C8CF4EF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62714" y="4588715"/>
            <a:ext cx="2010611" cy="2010611"/>
          </a:xfrm>
          <a:prstGeom prst="rect">
            <a:avLst/>
          </a:prstGeom>
        </p:spPr>
      </p:pic>
      <p:sp>
        <p:nvSpPr>
          <p:cNvPr id="6" name="角丸四角形吹き出し 5">
            <a:extLst>
              <a:ext uri="{FF2B5EF4-FFF2-40B4-BE49-F238E27FC236}">
                <a16:creationId xmlns:a16="http://schemas.microsoft.com/office/drawing/2014/main" id="{14DCAAC1-B189-680F-63AB-03D362609081}"/>
              </a:ext>
            </a:extLst>
          </p:cNvPr>
          <p:cNvSpPr/>
          <p:nvPr/>
        </p:nvSpPr>
        <p:spPr>
          <a:xfrm>
            <a:off x="792748" y="1438408"/>
            <a:ext cx="3657600" cy="2069432"/>
          </a:xfrm>
          <a:prstGeom prst="wedgeRoundRectCallout">
            <a:avLst>
              <a:gd name="adj1" fmla="val -39676"/>
              <a:gd name="adj2" fmla="val 90406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/>
              <a:t>昆布は</a:t>
            </a:r>
            <a:endParaRPr kumimoji="1" lang="en-US" altLang="ja-JP" sz="4000" b="1" dirty="0"/>
          </a:p>
          <a:p>
            <a:pPr algn="ctr"/>
            <a:r>
              <a:rPr kumimoji="1" lang="ja-JP" altLang="en-US" sz="4000" b="1"/>
              <a:t>北前船で</a:t>
            </a:r>
            <a:endParaRPr kumimoji="1" lang="en-US" altLang="ja-JP" sz="4000" b="1" dirty="0"/>
          </a:p>
          <a:p>
            <a:pPr algn="ctr"/>
            <a:r>
              <a:rPr lang="ja-JP" altLang="en-US" sz="4000" b="1"/>
              <a:t>運ばれたよ！</a:t>
            </a:r>
            <a:endParaRPr kumimoji="1" lang="ja-JP" altLang="en-US" sz="4000" b="1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56CC79E-C504-12C9-AD1F-81C611AA9EA5}"/>
              </a:ext>
            </a:extLst>
          </p:cNvPr>
          <p:cNvSpPr/>
          <p:nvPr/>
        </p:nvSpPr>
        <p:spPr>
          <a:xfrm>
            <a:off x="167285" y="3668387"/>
            <a:ext cx="5485538" cy="3033662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>
              <a:lnSpc>
                <a:spcPct val="150000"/>
              </a:lnSpc>
            </a:pPr>
            <a:r>
              <a:rPr lang="ja-JP" altLang="en-US" sz="3200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動画作成のための</a:t>
            </a:r>
            <a:endParaRPr lang="en-US" altLang="ja-JP" sz="3200" b="1" dirty="0">
              <a:solidFill>
                <a:schemeClr val="bg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練習用素材です</a:t>
            </a:r>
            <a:endParaRPr lang="en-US" altLang="ja-JP" sz="3200" b="1" dirty="0">
              <a:solidFill>
                <a:schemeClr val="bg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algn="ctr">
              <a:lnSpc>
                <a:spcPct val="150000"/>
              </a:lnSpc>
            </a:pPr>
            <a:r>
              <a:rPr lang="en-US" altLang="ja-JP" sz="3200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※ </a:t>
            </a:r>
            <a:r>
              <a:rPr lang="ja-JP" altLang="en-US" sz="3200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アニメーション無し</a:t>
            </a:r>
          </a:p>
          <a:p>
            <a:pPr algn="ctr"/>
            <a:endParaRPr kumimoji="1" lang="ja-JP" altLang="en-US" sz="3200"/>
          </a:p>
        </p:txBody>
      </p:sp>
    </p:spTree>
    <p:extLst>
      <p:ext uri="{BB962C8B-B14F-4D97-AF65-F5344CB8AC3E}">
        <p14:creationId xmlns:p14="http://schemas.microsoft.com/office/powerpoint/2010/main" val="104269051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B206BC7A-D2B5-AA45-3F4A-33E3EE0442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8" t="8499" r="3750" b="11538"/>
          <a:stretch/>
        </p:blipFill>
        <p:spPr>
          <a:xfrm>
            <a:off x="-192769" y="-270933"/>
            <a:ext cx="12384769" cy="712893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E086EB6-7DCF-21B1-3BE4-D21FD9D5E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614" y="795867"/>
            <a:ext cx="6283761" cy="425026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386972" dist="321927" dir="6420000" algn="ctr" rotWithShape="0">
              <a:schemeClr val="tx1"/>
            </a:outerShdw>
          </a:effec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A3F105FD-E38E-23A9-5413-0FE30E473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49" b="99233" l="9924" r="89981">
                        <a14:foregroundMark x1="49237" y1="32268" x2="54103" y2="30351"/>
                        <a14:foregroundMark x1="45134" y1="91374" x2="44370" y2="88754"/>
                        <a14:foregroundMark x1="60496" y1="93610" x2="62118" y2="90863"/>
                        <a14:foregroundMark x1="40076" y1="84345" x2="37691" y2="91182"/>
                        <a14:foregroundMark x1="37691" y1="91182" x2="47137" y2="94569"/>
                        <a14:foregroundMark x1="47137" y1="94569" x2="50000" y2="87732"/>
                        <a14:foregroundMark x1="50000" y1="87732" x2="40267" y2="84473"/>
                        <a14:foregroundMark x1="40267" y1="84473" x2="40267" y2="84728"/>
                        <a14:foregroundMark x1="39885" y1="96613" x2="46088" y2="96358"/>
                        <a14:foregroundMark x1="62500" y1="95399" x2="67366" y2="95272"/>
                        <a14:foregroundMark x1="62118" y1="96102" x2="62882" y2="96230"/>
                        <a14:foregroundMark x1="65840" y1="99105" x2="65172" y2="99105"/>
                        <a14:foregroundMark x1="42366" y1="96486" x2="43130" y2="97380"/>
                        <a14:foregroundMark x1="45897" y1="98019" x2="40840" y2="95527"/>
                        <a14:foregroundMark x1="40840" y1="95399" x2="40840" y2="95399"/>
                        <a14:foregroundMark x1="40840" y1="95399" x2="40458" y2="95272"/>
                        <a14:foregroundMark x1="45134" y1="99105" x2="45515" y2="99233"/>
                        <a14:foregroundMark x1="52576" y1="30351" x2="51813" y2="30863"/>
                      </a14:backgroundRemoval>
                    </a14:imgEffect>
                    <a14:imgEffect>
                      <a14:brightnessContrast bright="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484094"/>
            <a:ext cx="4595386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3000"/>
              </a:srgbClr>
            </a:outerShdw>
          </a:effec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BD2699E-0AE0-18CF-B968-2C819D42C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1215" y="484094"/>
            <a:ext cx="3185678" cy="6710658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3039540-7C96-AD6C-A3D0-5885F33959D3}"/>
              </a:ext>
            </a:extLst>
          </p:cNvPr>
          <p:cNvSpPr/>
          <p:nvPr/>
        </p:nvSpPr>
        <p:spPr>
          <a:xfrm>
            <a:off x="167285" y="3668387"/>
            <a:ext cx="5485538" cy="3033662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>
              <a:lnSpc>
                <a:spcPct val="150000"/>
              </a:lnSpc>
            </a:pPr>
            <a:r>
              <a:rPr lang="ja-JP" altLang="en-US" sz="3200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動画作成のための</a:t>
            </a:r>
            <a:endParaRPr lang="en-US" altLang="ja-JP" sz="3200" b="1" dirty="0">
              <a:solidFill>
                <a:schemeClr val="bg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練習用素材です</a:t>
            </a:r>
            <a:endParaRPr lang="en-US" altLang="ja-JP" sz="3200" b="1" dirty="0">
              <a:solidFill>
                <a:schemeClr val="bg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algn="ctr">
              <a:lnSpc>
                <a:spcPct val="150000"/>
              </a:lnSpc>
            </a:pPr>
            <a:r>
              <a:rPr lang="en-US" altLang="ja-JP" sz="3200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※ </a:t>
            </a:r>
            <a:r>
              <a:rPr lang="ja-JP" altLang="en-US" sz="3200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アニメーション無し</a:t>
            </a:r>
          </a:p>
          <a:p>
            <a:pPr algn="ctr"/>
            <a:endParaRPr kumimoji="1" lang="ja-JP" altLang="en-US" sz="3200"/>
          </a:p>
        </p:txBody>
      </p:sp>
    </p:spTree>
    <p:extLst>
      <p:ext uri="{BB962C8B-B14F-4D97-AF65-F5344CB8AC3E}">
        <p14:creationId xmlns:p14="http://schemas.microsoft.com/office/powerpoint/2010/main" val="484405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7B6E448-02D2-89A0-15DF-2B85117902BA}"/>
              </a:ext>
            </a:extLst>
          </p:cNvPr>
          <p:cNvSpPr txBox="1"/>
          <p:nvPr/>
        </p:nvSpPr>
        <p:spPr>
          <a:xfrm>
            <a:off x="-1" y="959931"/>
            <a:ext cx="12192001" cy="5751575"/>
          </a:xfrm>
          <a:prstGeom prst="rect">
            <a:avLst/>
          </a:prstGeom>
          <a:noFill/>
          <a:effectLst>
            <a:outerShdw blurRad="50800" dist="508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9600" b="1">
                <a:solidFill>
                  <a:srgbClr val="000000">
                    <a:alpha val="65000"/>
                  </a:srgb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以下のスライド</a:t>
            </a:r>
            <a:endParaRPr lang="en-US" altLang="ja-JP" sz="9600" b="1" dirty="0">
              <a:solidFill>
                <a:srgbClr val="000000">
                  <a:alpha val="65000"/>
                </a:srgb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9600" b="1">
                <a:solidFill>
                  <a:srgbClr val="000000">
                    <a:alpha val="65000"/>
                  </a:srgb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アニメーション動画</a:t>
            </a:r>
            <a:endParaRPr lang="en-US" altLang="ja-JP" sz="9600" b="1" dirty="0">
              <a:solidFill>
                <a:srgbClr val="000000">
                  <a:alpha val="65000"/>
                </a:srgb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9600" b="1">
                <a:solidFill>
                  <a:srgbClr val="000000">
                    <a:alpha val="65000"/>
                  </a:srgb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作成の手順です</a:t>
            </a:r>
            <a:endParaRPr lang="en-US" altLang="ja-JP" sz="9600" b="1" dirty="0">
              <a:solidFill>
                <a:srgbClr val="000000">
                  <a:alpha val="65000"/>
                </a:srgb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2080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059A3B0C-F431-F38F-6FA1-702841A17C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" r="-150" b="15662"/>
          <a:stretch/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6284E0C-8DEE-7823-F720-535371212BEB}"/>
              </a:ext>
            </a:extLst>
          </p:cNvPr>
          <p:cNvSpPr txBox="1"/>
          <p:nvPr/>
        </p:nvSpPr>
        <p:spPr>
          <a:xfrm>
            <a:off x="2219310" y="1"/>
            <a:ext cx="77525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8000"/>
              <a:t>沖縄料理の昆布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D1F63FD-2B9A-1E55-9C6A-C4EA35D59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9081" y="5421401"/>
            <a:ext cx="3365500" cy="117792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CD49A45-DC0B-9EE3-C4B7-12B3A622BF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1140" y="-1879500"/>
            <a:ext cx="3998342" cy="3033663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854F29C-E719-F5E0-94CF-8894AF6A810F}"/>
              </a:ext>
            </a:extLst>
          </p:cNvPr>
          <p:cNvSpPr/>
          <p:nvPr/>
        </p:nvSpPr>
        <p:spPr>
          <a:xfrm>
            <a:off x="130588" y="1248410"/>
            <a:ext cx="6909121" cy="3521984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ja-JP" altLang="en-US" sz="4800" b="1"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❸</a:t>
            </a:r>
            <a:r>
              <a:rPr lang="en-US" altLang="ja-JP" sz="4000" b="1" dirty="0">
                <a:solidFill>
                  <a:schemeClr val="accent1">
                    <a:lumMod val="7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3200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月号</a:t>
            </a:r>
            <a:r>
              <a:rPr lang="en-US" altLang="ja-JP" sz="3200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(2023)</a:t>
            </a:r>
            <a:r>
              <a:rPr lang="ja-JP" altLang="en-US" sz="3200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3200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掲載分</a:t>
            </a:r>
            <a:endParaRPr lang="en-US" altLang="ja-JP" sz="3200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en-US" altLang="ja-JP" dirty="0">
                <a:solidFill>
                  <a:schemeClr val="tx1"/>
                </a:solidFill>
              </a:rPr>
              <a:t>【❶</a:t>
            </a:r>
            <a:r>
              <a:rPr lang="ja-JP" altLang="en-US">
                <a:solidFill>
                  <a:schemeClr val="tx1"/>
                </a:solidFill>
              </a:rPr>
              <a:t>アニメーションタブを選択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</a:p>
          <a:p>
            <a:r>
              <a:rPr lang="en-US" altLang="ja-JP" dirty="0">
                <a:solidFill>
                  <a:schemeClr val="tx1"/>
                </a:solidFill>
              </a:rPr>
              <a:t>→【❷</a:t>
            </a:r>
            <a:r>
              <a:rPr lang="ja-JP" altLang="en-US">
                <a:solidFill>
                  <a:schemeClr val="tx1"/>
                </a:solidFill>
              </a:rPr>
              <a:t>動かしたい画像を選択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</a:p>
          <a:p>
            <a:r>
              <a:rPr lang="en-US" altLang="ja-JP" dirty="0">
                <a:solidFill>
                  <a:schemeClr val="tx1"/>
                </a:solidFill>
              </a:rPr>
              <a:t>→【❸</a:t>
            </a:r>
            <a:r>
              <a:rPr lang="ja-JP" altLang="en-US">
                <a:solidFill>
                  <a:schemeClr val="tx1"/>
                </a:solidFill>
              </a:rPr>
              <a:t>アニメー ションの軌跡」選択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</a:p>
          <a:p>
            <a:r>
              <a:rPr lang="en-US" altLang="ja-JP" dirty="0">
                <a:solidFill>
                  <a:schemeClr val="tx1"/>
                </a:solidFill>
              </a:rPr>
              <a:t>→【❹</a:t>
            </a:r>
            <a:r>
              <a:rPr lang="ja-JP" altLang="en-US">
                <a:solidFill>
                  <a:schemeClr val="tx1"/>
                </a:solidFill>
              </a:rPr>
              <a:t>ユーザー設定で軌 跡を選択</a:t>
            </a:r>
            <a:r>
              <a:rPr lang="en-US" altLang="ja-JP" dirty="0">
                <a:solidFill>
                  <a:schemeClr val="tx1"/>
                </a:solidFill>
              </a:rPr>
              <a:t>(</a:t>
            </a:r>
            <a:r>
              <a:rPr lang="ja-JP" altLang="en-US">
                <a:solidFill>
                  <a:schemeClr val="tx1"/>
                </a:solidFill>
              </a:rPr>
              <a:t>ここでは「曲線の描画」</a:t>
            </a:r>
            <a:r>
              <a:rPr lang="en-US" altLang="ja-JP" dirty="0">
                <a:solidFill>
                  <a:schemeClr val="tx1"/>
                </a:solidFill>
              </a:rPr>
              <a:t>)】</a:t>
            </a:r>
          </a:p>
          <a:p>
            <a:r>
              <a:rPr lang="en-US" altLang="ja-JP" dirty="0">
                <a:solidFill>
                  <a:schemeClr val="tx1"/>
                </a:solidFill>
              </a:rPr>
              <a:t>→【❺ </a:t>
            </a:r>
            <a:r>
              <a:rPr lang="ja-JP" altLang="en-US">
                <a:solidFill>
                  <a:schemeClr val="tx1"/>
                </a:solidFill>
              </a:rPr>
              <a:t>動かしたい軌跡をなぞる</a:t>
            </a:r>
            <a:r>
              <a:rPr lang="en-US" altLang="ja-JP" dirty="0">
                <a:solidFill>
                  <a:schemeClr val="tx1"/>
                </a:solidFill>
              </a:rPr>
              <a:t>(</a:t>
            </a:r>
            <a:r>
              <a:rPr lang="ja-JP" altLang="en-US">
                <a:solidFill>
                  <a:schemeClr val="tx1"/>
                </a:solidFill>
              </a:rPr>
              <a:t>点線で表示</a:t>
            </a:r>
            <a:r>
              <a:rPr lang="en-US" altLang="ja-JP" dirty="0">
                <a:solidFill>
                  <a:schemeClr val="tx1"/>
                </a:solidFill>
              </a:rPr>
              <a:t>)】</a:t>
            </a:r>
          </a:p>
          <a:p>
            <a:r>
              <a:rPr lang="en-US" altLang="ja-JP" dirty="0">
                <a:solidFill>
                  <a:schemeClr val="tx1"/>
                </a:solidFill>
              </a:rPr>
              <a:t>→【❻</a:t>
            </a:r>
            <a:r>
              <a:rPr lang="ja-JP" altLang="en-US">
                <a:solidFill>
                  <a:schemeClr val="tx1"/>
                </a:solidFill>
              </a:rPr>
              <a:t>「アニメーションウィンドウ」を選択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</a:p>
          <a:p>
            <a:r>
              <a:rPr lang="en-US" altLang="ja-JP" dirty="0">
                <a:solidFill>
                  <a:schemeClr val="tx1"/>
                </a:solidFill>
              </a:rPr>
              <a:t>→【❼</a:t>
            </a:r>
            <a:r>
              <a:rPr lang="ja-JP" altLang="en-US">
                <a:solidFill>
                  <a:schemeClr val="tx1"/>
                </a:solidFill>
              </a:rPr>
              <a:t>作成したアニメーションを選択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</a:p>
          <a:p>
            <a:r>
              <a:rPr lang="en-US" altLang="ja-JP" dirty="0">
                <a:solidFill>
                  <a:schemeClr val="tx1"/>
                </a:solidFill>
              </a:rPr>
              <a:t>→【❽ </a:t>
            </a:r>
            <a:r>
              <a:rPr lang="ja-JP" altLang="en-US">
                <a:solidFill>
                  <a:schemeClr val="tx1"/>
                </a:solidFill>
              </a:rPr>
              <a:t>「継続時間」でアニメーションの長さを調節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</a:p>
          <a:p>
            <a:r>
              <a:rPr lang="en-US" altLang="ja-JP" dirty="0">
                <a:solidFill>
                  <a:schemeClr val="tx1"/>
                </a:solidFill>
              </a:rPr>
              <a:t>→【❾</a:t>
            </a:r>
            <a:r>
              <a:rPr lang="ja-JP" altLang="en-US">
                <a:solidFill>
                  <a:schemeClr val="tx1"/>
                </a:solidFill>
              </a:rPr>
              <a:t>「プレビュー」で動きを確認し、必要に 応じ調整</a:t>
            </a:r>
            <a:r>
              <a:rPr lang="en-US" altLang="ja-JP" dirty="0">
                <a:solidFill>
                  <a:schemeClr val="tx1"/>
                </a:solidFill>
              </a:rPr>
              <a:t>】 </a:t>
            </a:r>
            <a:endParaRPr lang="ja-JP" altLang="en-US" sz="3200">
              <a:solidFill>
                <a:schemeClr val="tx1"/>
              </a:solidFill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D7728798-99FF-7DE2-B836-E572716026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7201" y="1334683"/>
            <a:ext cx="4270894" cy="240237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80678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12BAC11-7F7D-687A-7033-97D2C8AE9B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" r="-150" b="15662"/>
          <a:stretch/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C20E139-55A9-7C99-6307-447E41413913}"/>
              </a:ext>
            </a:extLst>
          </p:cNvPr>
          <p:cNvSpPr txBox="1"/>
          <p:nvPr/>
        </p:nvSpPr>
        <p:spPr>
          <a:xfrm>
            <a:off x="2219310" y="1"/>
            <a:ext cx="77525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8000"/>
              <a:t>沖縄料理の昆布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DFBA3ED-26EE-8935-27E6-7C34014D9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9081" y="5421401"/>
            <a:ext cx="3365500" cy="117792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9B83F2F-DEBB-EB5E-624F-736A50860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781" y="2419527"/>
            <a:ext cx="4876800" cy="27432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0B9C324-456F-8560-76DA-37E6CF5CC724}"/>
              </a:ext>
            </a:extLst>
          </p:cNvPr>
          <p:cNvSpPr/>
          <p:nvPr/>
        </p:nvSpPr>
        <p:spPr>
          <a:xfrm>
            <a:off x="537418" y="2915958"/>
            <a:ext cx="5703804" cy="3588926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ja-JP" altLang="en-US" sz="4800" b="1"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④</a:t>
            </a:r>
            <a:r>
              <a:rPr lang="en-US" altLang="ja-JP" sz="4000" b="1" dirty="0">
                <a:solidFill>
                  <a:schemeClr val="accent1">
                    <a:lumMod val="7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3200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月号</a:t>
            </a:r>
            <a:r>
              <a:rPr lang="en-US" altLang="ja-JP" sz="3200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(2023)</a:t>
            </a:r>
          </a:p>
          <a:p>
            <a:pPr algn="ctr"/>
            <a:r>
              <a:rPr lang="ja-JP" altLang="en-US" sz="3200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掲載分</a:t>
            </a:r>
            <a:endParaRPr lang="en-US" altLang="ja-JP" b="1" dirty="0">
              <a:solidFill>
                <a:schemeClr val="bg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①「挿入」タブを選択</a:t>
            </a:r>
            <a:endParaRPr lang="en-US" altLang="ja-JP" b="1" dirty="0">
              <a:solidFill>
                <a:schemeClr val="bg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②「メディア」を選択</a:t>
            </a:r>
            <a:endParaRPr lang="en-US" altLang="ja-JP" b="1" dirty="0">
              <a:solidFill>
                <a:schemeClr val="bg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③「オーディオ」を選択</a:t>
            </a:r>
            <a:endParaRPr lang="en-US" altLang="ja-JP" b="1" dirty="0">
              <a:solidFill>
                <a:schemeClr val="bg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④「オーディオの録音」を選択</a:t>
            </a:r>
            <a:endParaRPr lang="en-US" altLang="ja-JP" b="1" dirty="0">
              <a:solidFill>
                <a:schemeClr val="bg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⑤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赤●ボタンでレコーディング開始</a:t>
            </a:r>
            <a:endParaRPr lang="en-US" altLang="ja-JP" b="1" dirty="0">
              <a:solidFill>
                <a:schemeClr val="bg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⑥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青■ボタンで録音の停止</a:t>
            </a:r>
            <a:endParaRPr lang="en-US" altLang="ja-JP" b="1" dirty="0">
              <a:solidFill>
                <a:schemeClr val="bg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⑦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挿入（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OK)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endParaRPr lang="en-US" altLang="ja-JP" b="1" dirty="0">
              <a:solidFill>
                <a:schemeClr val="bg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⑧</a:t>
            </a:r>
            <a:r>
              <a:rPr lang="en-US" altLang="ja-JP" b="1" dirty="0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b="1">
                <a:solidFill>
                  <a:schemeClr val="bg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録音データがスピーカーマークで表示される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77A5A22-81FB-DE76-83E7-93E161A3B9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1140" y="-1879500"/>
            <a:ext cx="3998342" cy="303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5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125E-6 3.51852E-6 C -0.09199 0.01875 -0.18386 0.03726 -0.22266 0.1162 C -0.26159 0.19502 -0.19792 0.41782 -0.23334 0.47233 C -0.26856 0.52673 -0.39056 0.39016 -0.4347 0.44305 C -0.47884 0.49664 -0.45762 0.75972 -0.49824 0.79224 C -0.539 0.825 -0.6308 0.63125 -0.67845 0.63946 C -0.72617 0.64791 -0.74558 0.83588 -0.78444 0.84317 C -0.82331 0.85046 -0.87637 0.69155 -0.91172 0.68333 C -0.94694 0.67453 -0.97995 0.78136 -0.99642 0.79224 C -1.01296 0.80312 -1.00586 0.76088 -1.01061 0.74849 C -1.01537 0.73669 -1.02005 0.72824 -1.02461 0.71956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30" y="42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9998</TotalTime>
  <Words>811</Words>
  <Application>Microsoft Macintosh PowerPoint</Application>
  <PresentationFormat>ワイド画面</PresentationFormat>
  <Paragraphs>132</Paragraphs>
  <Slides>21</Slides>
  <Notes>0</Notes>
  <HiddenSlides>0</HiddenSlides>
  <MMClips>7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7" baseType="lpstr">
      <vt:lpstr>Hiragino Kaku Gothic Pro W6</vt:lpstr>
      <vt:lpstr>Hiragino Kaku Gothic Std W8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E Sage</dc:creator>
  <cp:lastModifiedBy>E Sage</cp:lastModifiedBy>
  <cp:revision>17</cp:revision>
  <dcterms:created xsi:type="dcterms:W3CDTF">2022-12-11T07:53:57Z</dcterms:created>
  <dcterms:modified xsi:type="dcterms:W3CDTF">2023-03-14T00:53:27Z</dcterms:modified>
</cp:coreProperties>
</file>